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27432000" cy="18288000"/>
  <p:notesSz cx="6858000" cy="9144000"/>
  <p:defaultTextStyle>
    <a:defPPr>
      <a:defRPr lang="en-US"/>
    </a:defPPr>
    <a:lvl1pPr marL="0" algn="l" defTabSz="1325126" rtl="0" eaLnBrk="1" latinLnBrk="0" hangingPunct="1">
      <a:defRPr sz="5226" kern="1200">
        <a:solidFill>
          <a:schemeClr val="tx1"/>
        </a:solidFill>
        <a:latin typeface="+mn-lt"/>
        <a:ea typeface="+mn-ea"/>
        <a:cs typeface="+mn-cs"/>
      </a:defRPr>
    </a:lvl1pPr>
    <a:lvl2pPr marL="1325126" algn="l" defTabSz="1325126" rtl="0" eaLnBrk="1" latinLnBrk="0" hangingPunct="1">
      <a:defRPr sz="5226" kern="1200">
        <a:solidFill>
          <a:schemeClr val="tx1"/>
        </a:solidFill>
        <a:latin typeface="+mn-lt"/>
        <a:ea typeface="+mn-ea"/>
        <a:cs typeface="+mn-cs"/>
      </a:defRPr>
    </a:lvl2pPr>
    <a:lvl3pPr marL="2650252" algn="l" defTabSz="1325126" rtl="0" eaLnBrk="1" latinLnBrk="0" hangingPunct="1">
      <a:defRPr sz="5226" kern="1200">
        <a:solidFill>
          <a:schemeClr val="tx1"/>
        </a:solidFill>
        <a:latin typeface="+mn-lt"/>
        <a:ea typeface="+mn-ea"/>
        <a:cs typeface="+mn-cs"/>
      </a:defRPr>
    </a:lvl3pPr>
    <a:lvl4pPr marL="3975378" algn="l" defTabSz="1325126" rtl="0" eaLnBrk="1" latinLnBrk="0" hangingPunct="1">
      <a:defRPr sz="5226" kern="1200">
        <a:solidFill>
          <a:schemeClr val="tx1"/>
        </a:solidFill>
        <a:latin typeface="+mn-lt"/>
        <a:ea typeface="+mn-ea"/>
        <a:cs typeface="+mn-cs"/>
      </a:defRPr>
    </a:lvl4pPr>
    <a:lvl5pPr marL="5300505" algn="l" defTabSz="1325126" rtl="0" eaLnBrk="1" latinLnBrk="0" hangingPunct="1">
      <a:defRPr sz="5226" kern="1200">
        <a:solidFill>
          <a:schemeClr val="tx1"/>
        </a:solidFill>
        <a:latin typeface="+mn-lt"/>
        <a:ea typeface="+mn-ea"/>
        <a:cs typeface="+mn-cs"/>
      </a:defRPr>
    </a:lvl5pPr>
    <a:lvl6pPr marL="6625630" algn="l" defTabSz="1325126" rtl="0" eaLnBrk="1" latinLnBrk="0" hangingPunct="1">
      <a:defRPr sz="5226" kern="1200">
        <a:solidFill>
          <a:schemeClr val="tx1"/>
        </a:solidFill>
        <a:latin typeface="+mn-lt"/>
        <a:ea typeface="+mn-ea"/>
        <a:cs typeface="+mn-cs"/>
      </a:defRPr>
    </a:lvl6pPr>
    <a:lvl7pPr marL="7950757" algn="l" defTabSz="1325126" rtl="0" eaLnBrk="1" latinLnBrk="0" hangingPunct="1">
      <a:defRPr sz="5226" kern="1200">
        <a:solidFill>
          <a:schemeClr val="tx1"/>
        </a:solidFill>
        <a:latin typeface="+mn-lt"/>
        <a:ea typeface="+mn-ea"/>
        <a:cs typeface="+mn-cs"/>
      </a:defRPr>
    </a:lvl7pPr>
    <a:lvl8pPr marL="9275882" algn="l" defTabSz="1325126" rtl="0" eaLnBrk="1" latinLnBrk="0" hangingPunct="1">
      <a:defRPr sz="5226" kern="1200">
        <a:solidFill>
          <a:schemeClr val="tx1"/>
        </a:solidFill>
        <a:latin typeface="+mn-lt"/>
        <a:ea typeface="+mn-ea"/>
        <a:cs typeface="+mn-cs"/>
      </a:defRPr>
    </a:lvl8pPr>
    <a:lvl9pPr marL="10601009" algn="l" defTabSz="1325126" rtl="0" eaLnBrk="1" latinLnBrk="0" hangingPunct="1">
      <a:defRPr sz="522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 userDrawn="1">
          <p15:clr>
            <a:srgbClr val="A4A3A4"/>
          </p15:clr>
        </p15:guide>
        <p15:guide id="2" pos="302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dman, Amanda (NIH/NIAID) [E]" initials="RA([" lastIdx="4" clrIdx="0">
    <p:extLst/>
  </p:cmAuthor>
  <p:cmAuthor id="2" name="Stephen Galli" initials="SG" lastIdx="1" clrIdx="1">
    <p:extLst/>
  </p:cmAuthor>
  <p:cmAuthor id="3" name="Sandra" initials="U" lastIdx="0" clrIdx="2"/>
  <p:cmAuthor id="4" name="User" initials="U" lastIdx="5"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163F"/>
    <a:srgbClr val="FFF794"/>
    <a:srgbClr val="8B1336"/>
    <a:srgbClr val="8A1437"/>
    <a:srgbClr val="881639"/>
    <a:srgbClr val="8B133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061" autoAdjust="0"/>
    <p:restoredTop sz="95238" autoAdjust="0"/>
  </p:normalViewPr>
  <p:slideViewPr>
    <p:cSldViewPr snapToObjects="1">
      <p:cViewPr>
        <p:scale>
          <a:sx n="50" d="100"/>
          <a:sy n="50" d="100"/>
        </p:scale>
        <p:origin x="416" y="-1328"/>
      </p:cViewPr>
      <p:guideLst>
        <p:guide orient="horz" pos="35"/>
        <p:guide pos="302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953FA1-9968-F149-B3D8-ED72A059E6DF}" type="datetimeFigureOut">
              <a:rPr lang="en-US" smtClean="0"/>
              <a:t>12/10/18</a:t>
            </a:fld>
            <a:endParaRPr lang="en-US"/>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0FFF33-EBD2-CF47-B461-6CEF62CC4476}" type="slidenum">
              <a:rPr lang="en-US" smtClean="0"/>
              <a:t>‹#›</a:t>
            </a:fld>
            <a:endParaRPr lang="en-US"/>
          </a:p>
        </p:txBody>
      </p:sp>
    </p:spTree>
    <p:extLst>
      <p:ext uri="{BB962C8B-B14F-4D97-AF65-F5344CB8AC3E}">
        <p14:creationId xmlns:p14="http://schemas.microsoft.com/office/powerpoint/2010/main" val="4057139287"/>
      </p:ext>
    </p:extLst>
  </p:cSld>
  <p:clrMap bg1="lt1" tx1="dk1" bg2="lt2" tx2="dk2" accent1="accent1" accent2="accent2" accent3="accent3" accent4="accent4" accent5="accent5" accent6="accent6" hlink="hlink" folHlink="folHlink"/>
  <p:notesStyle>
    <a:lvl1pPr marL="0" algn="l" defTabSz="1325126" rtl="0" eaLnBrk="1" latinLnBrk="0" hangingPunct="1">
      <a:defRPr sz="3465" kern="1200">
        <a:solidFill>
          <a:schemeClr val="tx1"/>
        </a:solidFill>
        <a:latin typeface="+mn-lt"/>
        <a:ea typeface="+mn-ea"/>
        <a:cs typeface="+mn-cs"/>
      </a:defRPr>
    </a:lvl1pPr>
    <a:lvl2pPr marL="1325126" algn="l" defTabSz="1325126" rtl="0" eaLnBrk="1" latinLnBrk="0" hangingPunct="1">
      <a:defRPr sz="3465" kern="1200">
        <a:solidFill>
          <a:schemeClr val="tx1"/>
        </a:solidFill>
        <a:latin typeface="+mn-lt"/>
        <a:ea typeface="+mn-ea"/>
        <a:cs typeface="+mn-cs"/>
      </a:defRPr>
    </a:lvl2pPr>
    <a:lvl3pPr marL="2650252" algn="l" defTabSz="1325126" rtl="0" eaLnBrk="1" latinLnBrk="0" hangingPunct="1">
      <a:defRPr sz="3465" kern="1200">
        <a:solidFill>
          <a:schemeClr val="tx1"/>
        </a:solidFill>
        <a:latin typeface="+mn-lt"/>
        <a:ea typeface="+mn-ea"/>
        <a:cs typeface="+mn-cs"/>
      </a:defRPr>
    </a:lvl3pPr>
    <a:lvl4pPr marL="3975378" algn="l" defTabSz="1325126" rtl="0" eaLnBrk="1" latinLnBrk="0" hangingPunct="1">
      <a:defRPr sz="3465" kern="1200">
        <a:solidFill>
          <a:schemeClr val="tx1"/>
        </a:solidFill>
        <a:latin typeface="+mn-lt"/>
        <a:ea typeface="+mn-ea"/>
        <a:cs typeface="+mn-cs"/>
      </a:defRPr>
    </a:lvl4pPr>
    <a:lvl5pPr marL="5300505" algn="l" defTabSz="1325126" rtl="0" eaLnBrk="1" latinLnBrk="0" hangingPunct="1">
      <a:defRPr sz="3465" kern="1200">
        <a:solidFill>
          <a:schemeClr val="tx1"/>
        </a:solidFill>
        <a:latin typeface="+mn-lt"/>
        <a:ea typeface="+mn-ea"/>
        <a:cs typeface="+mn-cs"/>
      </a:defRPr>
    </a:lvl5pPr>
    <a:lvl6pPr marL="6625630" algn="l" defTabSz="1325126" rtl="0" eaLnBrk="1" latinLnBrk="0" hangingPunct="1">
      <a:defRPr sz="3465" kern="1200">
        <a:solidFill>
          <a:schemeClr val="tx1"/>
        </a:solidFill>
        <a:latin typeface="+mn-lt"/>
        <a:ea typeface="+mn-ea"/>
        <a:cs typeface="+mn-cs"/>
      </a:defRPr>
    </a:lvl6pPr>
    <a:lvl7pPr marL="7950757" algn="l" defTabSz="1325126" rtl="0" eaLnBrk="1" latinLnBrk="0" hangingPunct="1">
      <a:defRPr sz="3465" kern="1200">
        <a:solidFill>
          <a:schemeClr val="tx1"/>
        </a:solidFill>
        <a:latin typeface="+mn-lt"/>
        <a:ea typeface="+mn-ea"/>
        <a:cs typeface="+mn-cs"/>
      </a:defRPr>
    </a:lvl7pPr>
    <a:lvl8pPr marL="9275882" algn="l" defTabSz="1325126" rtl="0" eaLnBrk="1" latinLnBrk="0" hangingPunct="1">
      <a:defRPr sz="3465" kern="1200">
        <a:solidFill>
          <a:schemeClr val="tx1"/>
        </a:solidFill>
        <a:latin typeface="+mn-lt"/>
        <a:ea typeface="+mn-ea"/>
        <a:cs typeface="+mn-cs"/>
      </a:defRPr>
    </a:lvl8pPr>
    <a:lvl9pPr marL="10601009" algn="l" defTabSz="1325126" rtl="0" eaLnBrk="1" latinLnBrk="0" hangingPunct="1">
      <a:defRPr sz="346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0FFF33-EBD2-CF47-B461-6CEF62CC4476}" type="slidenum">
              <a:rPr lang="en-US" smtClean="0"/>
              <a:t>1</a:t>
            </a:fld>
            <a:endParaRPr lang="en-US"/>
          </a:p>
        </p:txBody>
      </p:sp>
    </p:spTree>
    <p:extLst>
      <p:ext uri="{BB962C8B-B14F-4D97-AF65-F5344CB8AC3E}">
        <p14:creationId xmlns:p14="http://schemas.microsoft.com/office/powerpoint/2010/main" val="12519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681138"/>
            <a:ext cx="23317200" cy="3920066"/>
          </a:xfrm>
        </p:spPr>
        <p:txBody>
          <a:bodyPr/>
          <a:lstStyle/>
          <a:p>
            <a:r>
              <a:rPr lang="en-US"/>
              <a:t>Click to edit Master title style</a:t>
            </a:r>
          </a:p>
        </p:txBody>
      </p:sp>
      <p:sp>
        <p:nvSpPr>
          <p:cNvPr id="3" name="Subtitle 2"/>
          <p:cNvSpPr>
            <a:spLocks noGrp="1"/>
          </p:cNvSpPr>
          <p:nvPr>
            <p:ph type="subTitle" idx="1"/>
          </p:nvPr>
        </p:nvSpPr>
        <p:spPr>
          <a:xfrm>
            <a:off x="4114800" y="10363200"/>
            <a:ext cx="19202400" cy="4673600"/>
          </a:xfrm>
        </p:spPr>
        <p:txBody>
          <a:bodyPr/>
          <a:lstStyle>
            <a:lvl1pPr marL="0" indent="0" algn="ctr">
              <a:buNone/>
              <a:defRPr>
                <a:solidFill>
                  <a:schemeClr val="tx1">
                    <a:tint val="75000"/>
                  </a:schemeClr>
                </a:solidFill>
              </a:defRPr>
            </a:lvl1pPr>
            <a:lvl2pPr marL="1363301" indent="0" algn="ctr">
              <a:buNone/>
              <a:defRPr>
                <a:solidFill>
                  <a:schemeClr val="tx1">
                    <a:tint val="75000"/>
                  </a:schemeClr>
                </a:solidFill>
              </a:defRPr>
            </a:lvl2pPr>
            <a:lvl3pPr marL="2726601" indent="0" algn="ctr">
              <a:buNone/>
              <a:defRPr>
                <a:solidFill>
                  <a:schemeClr val="tx1">
                    <a:tint val="75000"/>
                  </a:schemeClr>
                </a:solidFill>
              </a:defRPr>
            </a:lvl3pPr>
            <a:lvl4pPr marL="4089903" indent="0" algn="ctr">
              <a:buNone/>
              <a:defRPr>
                <a:solidFill>
                  <a:schemeClr val="tx1">
                    <a:tint val="75000"/>
                  </a:schemeClr>
                </a:solidFill>
              </a:defRPr>
            </a:lvl4pPr>
            <a:lvl5pPr marL="5453204" indent="0" algn="ctr">
              <a:buNone/>
              <a:defRPr>
                <a:solidFill>
                  <a:schemeClr val="tx1">
                    <a:tint val="75000"/>
                  </a:schemeClr>
                </a:solidFill>
              </a:defRPr>
            </a:lvl5pPr>
            <a:lvl6pPr marL="6816504" indent="0" algn="ctr">
              <a:buNone/>
              <a:defRPr>
                <a:solidFill>
                  <a:schemeClr val="tx1">
                    <a:tint val="75000"/>
                  </a:schemeClr>
                </a:solidFill>
              </a:defRPr>
            </a:lvl6pPr>
            <a:lvl7pPr marL="8179806" indent="0" algn="ctr">
              <a:buNone/>
              <a:defRPr>
                <a:solidFill>
                  <a:schemeClr val="tx1">
                    <a:tint val="75000"/>
                  </a:schemeClr>
                </a:solidFill>
              </a:defRPr>
            </a:lvl7pPr>
            <a:lvl8pPr marL="9543107" indent="0" algn="ctr">
              <a:buNone/>
              <a:defRPr>
                <a:solidFill>
                  <a:schemeClr val="tx1">
                    <a:tint val="75000"/>
                  </a:schemeClr>
                </a:solidFill>
              </a:defRPr>
            </a:lvl8pPr>
            <a:lvl9pPr marL="1090640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EF3E760-9FC4-8A49-A6CF-4E1B2370CEBA}" type="datetimeFigureOut">
              <a:rPr lang="en-US" smtClean="0"/>
              <a:t>12/10/18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1849167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3E760-9FC4-8A49-A6CF-4E1B2370CEBA}" type="datetimeFigureOut">
              <a:rPr lang="en-US" smtClean="0"/>
              <a:t>12/10/18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3451966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464322" y="3513670"/>
            <a:ext cx="29627511" cy="7490036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81783" y="3513670"/>
            <a:ext cx="88425339" cy="7490036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3E760-9FC4-8A49-A6CF-4E1B2370CEBA}" type="datetimeFigureOut">
              <a:rPr lang="en-US" smtClean="0"/>
              <a:t>12/10/18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552148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3E760-9FC4-8A49-A6CF-4E1B2370CEBA}" type="datetimeFigureOut">
              <a:rPr lang="en-US" smtClean="0"/>
              <a:t>12/10/18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1150681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66939" y="11751735"/>
            <a:ext cx="23317200" cy="3632200"/>
          </a:xfrm>
        </p:spPr>
        <p:txBody>
          <a:bodyPr anchor="t"/>
          <a:lstStyle>
            <a:lvl1pPr algn="l">
              <a:defRPr sz="11922" b="1" cap="all"/>
            </a:lvl1pPr>
          </a:lstStyle>
          <a:p>
            <a:r>
              <a:rPr lang="en-US"/>
              <a:t>Click to edit Master title style</a:t>
            </a:r>
          </a:p>
        </p:txBody>
      </p:sp>
      <p:sp>
        <p:nvSpPr>
          <p:cNvPr id="3" name="Text Placeholder 2"/>
          <p:cNvSpPr>
            <a:spLocks noGrp="1"/>
          </p:cNvSpPr>
          <p:nvPr>
            <p:ph type="body" idx="1"/>
          </p:nvPr>
        </p:nvSpPr>
        <p:spPr>
          <a:xfrm>
            <a:off x="2166939" y="7751237"/>
            <a:ext cx="23317200" cy="4000499"/>
          </a:xfrm>
        </p:spPr>
        <p:txBody>
          <a:bodyPr anchor="b"/>
          <a:lstStyle>
            <a:lvl1pPr marL="0" indent="0">
              <a:buNone/>
              <a:defRPr sz="6020">
                <a:solidFill>
                  <a:schemeClr val="tx1">
                    <a:tint val="75000"/>
                  </a:schemeClr>
                </a:solidFill>
              </a:defRPr>
            </a:lvl1pPr>
            <a:lvl2pPr marL="1363301" indent="0">
              <a:buNone/>
              <a:defRPr sz="5376">
                <a:solidFill>
                  <a:schemeClr val="tx1">
                    <a:tint val="75000"/>
                  </a:schemeClr>
                </a:solidFill>
              </a:defRPr>
            </a:lvl2pPr>
            <a:lvl3pPr marL="2726601" indent="0">
              <a:buNone/>
              <a:defRPr sz="4734">
                <a:solidFill>
                  <a:schemeClr val="tx1">
                    <a:tint val="75000"/>
                  </a:schemeClr>
                </a:solidFill>
              </a:defRPr>
            </a:lvl3pPr>
            <a:lvl4pPr marL="4089903" indent="0">
              <a:buNone/>
              <a:defRPr sz="4149">
                <a:solidFill>
                  <a:schemeClr val="tx1">
                    <a:tint val="75000"/>
                  </a:schemeClr>
                </a:solidFill>
              </a:defRPr>
            </a:lvl4pPr>
            <a:lvl5pPr marL="5453204" indent="0">
              <a:buNone/>
              <a:defRPr sz="4149">
                <a:solidFill>
                  <a:schemeClr val="tx1">
                    <a:tint val="75000"/>
                  </a:schemeClr>
                </a:solidFill>
              </a:defRPr>
            </a:lvl5pPr>
            <a:lvl6pPr marL="6816504" indent="0">
              <a:buNone/>
              <a:defRPr sz="4149">
                <a:solidFill>
                  <a:schemeClr val="tx1">
                    <a:tint val="75000"/>
                  </a:schemeClr>
                </a:solidFill>
              </a:defRPr>
            </a:lvl6pPr>
            <a:lvl7pPr marL="8179806" indent="0">
              <a:buNone/>
              <a:defRPr sz="4149">
                <a:solidFill>
                  <a:schemeClr val="tx1">
                    <a:tint val="75000"/>
                  </a:schemeClr>
                </a:solidFill>
              </a:defRPr>
            </a:lvl7pPr>
            <a:lvl8pPr marL="9543107" indent="0">
              <a:buNone/>
              <a:defRPr sz="4149">
                <a:solidFill>
                  <a:schemeClr val="tx1">
                    <a:tint val="75000"/>
                  </a:schemeClr>
                </a:solidFill>
              </a:defRPr>
            </a:lvl8pPr>
            <a:lvl9pPr marL="10906406" indent="0">
              <a:buNone/>
              <a:defRPr sz="414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3E760-9FC4-8A49-A6CF-4E1B2370CEBA}" type="datetimeFigureOut">
              <a:rPr lang="en-US" smtClean="0"/>
              <a:t>12/10/18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1939350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81778" y="20480867"/>
            <a:ext cx="59026425" cy="57933168"/>
          </a:xfrm>
        </p:spPr>
        <p:txBody>
          <a:bodyPr/>
          <a:lstStyle>
            <a:lvl1pPr>
              <a:defRPr sz="8358"/>
            </a:lvl1pPr>
            <a:lvl2pPr>
              <a:defRPr sz="7188"/>
            </a:lvl2pPr>
            <a:lvl3pPr>
              <a:defRPr sz="6020"/>
            </a:lvl3pPr>
            <a:lvl4pPr>
              <a:defRPr sz="5376"/>
            </a:lvl4pPr>
            <a:lvl5pPr>
              <a:defRPr sz="5376"/>
            </a:lvl5pPr>
            <a:lvl6pPr>
              <a:defRPr sz="5376"/>
            </a:lvl6pPr>
            <a:lvl7pPr>
              <a:defRPr sz="5376"/>
            </a:lvl7pPr>
            <a:lvl8pPr>
              <a:defRPr sz="5376"/>
            </a:lvl8pPr>
            <a:lvl9pPr>
              <a:defRPr sz="53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65403" y="20480867"/>
            <a:ext cx="59026425" cy="57933168"/>
          </a:xfrm>
        </p:spPr>
        <p:txBody>
          <a:bodyPr/>
          <a:lstStyle>
            <a:lvl1pPr>
              <a:defRPr sz="8358"/>
            </a:lvl1pPr>
            <a:lvl2pPr>
              <a:defRPr sz="7188"/>
            </a:lvl2pPr>
            <a:lvl3pPr>
              <a:defRPr sz="6020"/>
            </a:lvl3pPr>
            <a:lvl4pPr>
              <a:defRPr sz="5376"/>
            </a:lvl4pPr>
            <a:lvl5pPr>
              <a:defRPr sz="5376"/>
            </a:lvl5pPr>
            <a:lvl6pPr>
              <a:defRPr sz="5376"/>
            </a:lvl6pPr>
            <a:lvl7pPr>
              <a:defRPr sz="5376"/>
            </a:lvl7pPr>
            <a:lvl8pPr>
              <a:defRPr sz="5376"/>
            </a:lvl8pPr>
            <a:lvl9pPr>
              <a:defRPr sz="53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F3E760-9FC4-8A49-A6CF-4E1B2370CEBA}" type="datetimeFigureOut">
              <a:rPr lang="en-US" smtClean="0"/>
              <a:t>12/10/18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293005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732369"/>
            <a:ext cx="24688800" cy="3048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371606" y="4093637"/>
            <a:ext cx="12120564" cy="1706033"/>
          </a:xfrm>
        </p:spPr>
        <p:txBody>
          <a:bodyPr anchor="b"/>
          <a:lstStyle>
            <a:lvl1pPr marL="0" indent="0">
              <a:buNone/>
              <a:defRPr sz="7188" b="1"/>
            </a:lvl1pPr>
            <a:lvl2pPr marL="1363301" indent="0">
              <a:buNone/>
              <a:defRPr sz="6020" b="1"/>
            </a:lvl2pPr>
            <a:lvl3pPr marL="2726601" indent="0">
              <a:buNone/>
              <a:defRPr sz="5376" b="1"/>
            </a:lvl3pPr>
            <a:lvl4pPr marL="4089903" indent="0">
              <a:buNone/>
              <a:defRPr sz="4734" b="1"/>
            </a:lvl4pPr>
            <a:lvl5pPr marL="5453204" indent="0">
              <a:buNone/>
              <a:defRPr sz="4734" b="1"/>
            </a:lvl5pPr>
            <a:lvl6pPr marL="6816504" indent="0">
              <a:buNone/>
              <a:defRPr sz="4734" b="1"/>
            </a:lvl6pPr>
            <a:lvl7pPr marL="8179806" indent="0">
              <a:buNone/>
              <a:defRPr sz="4734" b="1"/>
            </a:lvl7pPr>
            <a:lvl8pPr marL="9543107" indent="0">
              <a:buNone/>
              <a:defRPr sz="4734" b="1"/>
            </a:lvl8pPr>
            <a:lvl9pPr marL="10906406" indent="0">
              <a:buNone/>
              <a:defRPr sz="4734" b="1"/>
            </a:lvl9pPr>
          </a:lstStyle>
          <a:p>
            <a:pPr lvl="0"/>
            <a:r>
              <a:rPr lang="en-US"/>
              <a:t>Click to edit Master text styles</a:t>
            </a:r>
          </a:p>
        </p:txBody>
      </p:sp>
      <p:sp>
        <p:nvSpPr>
          <p:cNvPr id="4" name="Content Placeholder 3"/>
          <p:cNvSpPr>
            <a:spLocks noGrp="1"/>
          </p:cNvSpPr>
          <p:nvPr>
            <p:ph sz="half" idx="2"/>
          </p:nvPr>
        </p:nvSpPr>
        <p:spPr>
          <a:xfrm>
            <a:off x="1371606" y="5799668"/>
            <a:ext cx="12120564" cy="10536768"/>
          </a:xfrm>
        </p:spPr>
        <p:txBody>
          <a:bodyPr/>
          <a:lstStyle>
            <a:lvl1pPr>
              <a:defRPr sz="7188"/>
            </a:lvl1pPr>
            <a:lvl2pPr>
              <a:defRPr sz="6020"/>
            </a:lvl2pPr>
            <a:lvl3pPr>
              <a:defRPr sz="5376"/>
            </a:lvl3pPr>
            <a:lvl4pPr>
              <a:defRPr sz="4734"/>
            </a:lvl4pPr>
            <a:lvl5pPr>
              <a:defRPr sz="4734"/>
            </a:lvl5pPr>
            <a:lvl6pPr>
              <a:defRPr sz="4734"/>
            </a:lvl6pPr>
            <a:lvl7pPr>
              <a:defRPr sz="4734"/>
            </a:lvl7pPr>
            <a:lvl8pPr>
              <a:defRPr sz="4734"/>
            </a:lvl8pPr>
            <a:lvl9pPr>
              <a:defRPr sz="47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3935078" y="4093637"/>
            <a:ext cx="12125325" cy="1706033"/>
          </a:xfrm>
        </p:spPr>
        <p:txBody>
          <a:bodyPr anchor="b"/>
          <a:lstStyle>
            <a:lvl1pPr marL="0" indent="0">
              <a:buNone/>
              <a:defRPr sz="7188" b="1"/>
            </a:lvl1pPr>
            <a:lvl2pPr marL="1363301" indent="0">
              <a:buNone/>
              <a:defRPr sz="6020" b="1"/>
            </a:lvl2pPr>
            <a:lvl3pPr marL="2726601" indent="0">
              <a:buNone/>
              <a:defRPr sz="5376" b="1"/>
            </a:lvl3pPr>
            <a:lvl4pPr marL="4089903" indent="0">
              <a:buNone/>
              <a:defRPr sz="4734" b="1"/>
            </a:lvl4pPr>
            <a:lvl5pPr marL="5453204" indent="0">
              <a:buNone/>
              <a:defRPr sz="4734" b="1"/>
            </a:lvl5pPr>
            <a:lvl6pPr marL="6816504" indent="0">
              <a:buNone/>
              <a:defRPr sz="4734" b="1"/>
            </a:lvl6pPr>
            <a:lvl7pPr marL="8179806" indent="0">
              <a:buNone/>
              <a:defRPr sz="4734" b="1"/>
            </a:lvl7pPr>
            <a:lvl8pPr marL="9543107" indent="0">
              <a:buNone/>
              <a:defRPr sz="4734" b="1"/>
            </a:lvl8pPr>
            <a:lvl9pPr marL="10906406" indent="0">
              <a:buNone/>
              <a:defRPr sz="4734" b="1"/>
            </a:lvl9pPr>
          </a:lstStyle>
          <a:p>
            <a:pPr lvl="0"/>
            <a:r>
              <a:rPr lang="en-US"/>
              <a:t>Click to edit Master text styles</a:t>
            </a:r>
          </a:p>
        </p:txBody>
      </p:sp>
      <p:sp>
        <p:nvSpPr>
          <p:cNvPr id="6" name="Content Placeholder 5"/>
          <p:cNvSpPr>
            <a:spLocks noGrp="1"/>
          </p:cNvSpPr>
          <p:nvPr>
            <p:ph sz="quarter" idx="4"/>
          </p:nvPr>
        </p:nvSpPr>
        <p:spPr>
          <a:xfrm>
            <a:off x="13935078" y="5799668"/>
            <a:ext cx="12125325" cy="10536768"/>
          </a:xfrm>
        </p:spPr>
        <p:txBody>
          <a:bodyPr/>
          <a:lstStyle>
            <a:lvl1pPr>
              <a:defRPr sz="7188"/>
            </a:lvl1pPr>
            <a:lvl2pPr>
              <a:defRPr sz="6020"/>
            </a:lvl2pPr>
            <a:lvl3pPr>
              <a:defRPr sz="5376"/>
            </a:lvl3pPr>
            <a:lvl4pPr>
              <a:defRPr sz="4734"/>
            </a:lvl4pPr>
            <a:lvl5pPr>
              <a:defRPr sz="4734"/>
            </a:lvl5pPr>
            <a:lvl6pPr>
              <a:defRPr sz="4734"/>
            </a:lvl6pPr>
            <a:lvl7pPr>
              <a:defRPr sz="4734"/>
            </a:lvl7pPr>
            <a:lvl8pPr>
              <a:defRPr sz="4734"/>
            </a:lvl8pPr>
            <a:lvl9pPr>
              <a:defRPr sz="47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F3E760-9FC4-8A49-A6CF-4E1B2370CEBA}" type="datetimeFigureOut">
              <a:rPr lang="en-US" smtClean="0"/>
              <a:t>12/10/18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171184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3E760-9FC4-8A49-A6CF-4E1B2370CEBA}" type="datetimeFigureOut">
              <a:rPr lang="en-US" smtClean="0"/>
              <a:t>12/10/18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3211515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3E760-9FC4-8A49-A6CF-4E1B2370CEBA}" type="datetimeFigureOut">
              <a:rPr lang="en-US" smtClean="0"/>
              <a:t>12/10/18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316493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608" y="728134"/>
            <a:ext cx="9024939" cy="3098800"/>
          </a:xfrm>
        </p:spPr>
        <p:txBody>
          <a:bodyPr anchor="b"/>
          <a:lstStyle>
            <a:lvl1pPr algn="l">
              <a:defRPr sz="6020" b="1"/>
            </a:lvl1pPr>
          </a:lstStyle>
          <a:p>
            <a:r>
              <a:rPr lang="en-US"/>
              <a:t>Click to edit Master title style</a:t>
            </a:r>
          </a:p>
        </p:txBody>
      </p:sp>
      <p:sp>
        <p:nvSpPr>
          <p:cNvPr id="3" name="Content Placeholder 2"/>
          <p:cNvSpPr>
            <a:spLocks noGrp="1"/>
          </p:cNvSpPr>
          <p:nvPr>
            <p:ph idx="1"/>
          </p:nvPr>
        </p:nvSpPr>
        <p:spPr>
          <a:xfrm>
            <a:off x="10725150" y="728140"/>
            <a:ext cx="15335250" cy="15608302"/>
          </a:xfrm>
        </p:spPr>
        <p:txBody>
          <a:bodyPr/>
          <a:lstStyle>
            <a:lvl1pPr>
              <a:defRPr sz="9585"/>
            </a:lvl1pPr>
            <a:lvl2pPr>
              <a:defRPr sz="8358"/>
            </a:lvl2pPr>
            <a:lvl3pPr>
              <a:defRPr sz="7188"/>
            </a:lvl3pPr>
            <a:lvl4pPr>
              <a:defRPr sz="6020"/>
            </a:lvl4pPr>
            <a:lvl5pPr>
              <a:defRPr sz="6020"/>
            </a:lvl5pPr>
            <a:lvl6pPr>
              <a:defRPr sz="6020"/>
            </a:lvl6pPr>
            <a:lvl7pPr>
              <a:defRPr sz="6020"/>
            </a:lvl7pPr>
            <a:lvl8pPr>
              <a:defRPr sz="6020"/>
            </a:lvl8pPr>
            <a:lvl9pPr>
              <a:defRPr sz="60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371608" y="3826937"/>
            <a:ext cx="9024939" cy="12509502"/>
          </a:xfrm>
        </p:spPr>
        <p:txBody>
          <a:bodyPr/>
          <a:lstStyle>
            <a:lvl1pPr marL="0" indent="0">
              <a:buNone/>
              <a:defRPr sz="4149"/>
            </a:lvl1pPr>
            <a:lvl2pPr marL="1363301" indent="0">
              <a:buNone/>
              <a:defRPr sz="3566"/>
            </a:lvl2pPr>
            <a:lvl3pPr marL="2726601" indent="0">
              <a:buNone/>
              <a:defRPr sz="2981"/>
            </a:lvl3pPr>
            <a:lvl4pPr marL="4089903" indent="0">
              <a:buNone/>
              <a:defRPr sz="2630"/>
            </a:lvl4pPr>
            <a:lvl5pPr marL="5453204" indent="0">
              <a:buNone/>
              <a:defRPr sz="2630"/>
            </a:lvl5pPr>
            <a:lvl6pPr marL="6816504" indent="0">
              <a:buNone/>
              <a:defRPr sz="2630"/>
            </a:lvl6pPr>
            <a:lvl7pPr marL="8179806" indent="0">
              <a:buNone/>
              <a:defRPr sz="2630"/>
            </a:lvl7pPr>
            <a:lvl8pPr marL="9543107" indent="0">
              <a:buNone/>
              <a:defRPr sz="2630"/>
            </a:lvl8pPr>
            <a:lvl9pPr marL="10906406" indent="0">
              <a:buNone/>
              <a:defRPr sz="2630"/>
            </a:lvl9pPr>
          </a:lstStyle>
          <a:p>
            <a:pPr lvl="0"/>
            <a:r>
              <a:rPr lang="en-US"/>
              <a:t>Click to edit Master text styles</a:t>
            </a:r>
          </a:p>
        </p:txBody>
      </p:sp>
      <p:sp>
        <p:nvSpPr>
          <p:cNvPr id="5" name="Date Placeholder 4"/>
          <p:cNvSpPr>
            <a:spLocks noGrp="1"/>
          </p:cNvSpPr>
          <p:nvPr>
            <p:ph type="dt" sz="half" idx="10"/>
          </p:nvPr>
        </p:nvSpPr>
        <p:spPr/>
        <p:txBody>
          <a:bodyPr/>
          <a:lstStyle/>
          <a:p>
            <a:fld id="{1EF3E760-9FC4-8A49-A6CF-4E1B2370CEBA}" type="datetimeFigureOut">
              <a:rPr lang="en-US" smtClean="0"/>
              <a:t>12/10/18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801073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76864" y="12801603"/>
            <a:ext cx="16459200" cy="1511302"/>
          </a:xfrm>
        </p:spPr>
        <p:txBody>
          <a:bodyPr anchor="b"/>
          <a:lstStyle>
            <a:lvl1pPr algn="l">
              <a:defRPr sz="6020" b="1"/>
            </a:lvl1pPr>
          </a:lstStyle>
          <a:p>
            <a:r>
              <a:rPr lang="en-US"/>
              <a:t>Click to edit Master title style</a:t>
            </a:r>
          </a:p>
        </p:txBody>
      </p:sp>
      <p:sp>
        <p:nvSpPr>
          <p:cNvPr id="3" name="Picture Placeholder 2"/>
          <p:cNvSpPr>
            <a:spLocks noGrp="1"/>
          </p:cNvSpPr>
          <p:nvPr>
            <p:ph type="pic" idx="1"/>
          </p:nvPr>
        </p:nvSpPr>
        <p:spPr>
          <a:xfrm>
            <a:off x="5376864" y="1634068"/>
            <a:ext cx="16459200" cy="10972800"/>
          </a:xfrm>
        </p:spPr>
        <p:txBody>
          <a:bodyPr/>
          <a:lstStyle>
            <a:lvl1pPr marL="0" indent="0">
              <a:buNone/>
              <a:defRPr sz="9585"/>
            </a:lvl1pPr>
            <a:lvl2pPr marL="1363301" indent="0">
              <a:buNone/>
              <a:defRPr sz="8358"/>
            </a:lvl2pPr>
            <a:lvl3pPr marL="2726601" indent="0">
              <a:buNone/>
              <a:defRPr sz="7188"/>
            </a:lvl3pPr>
            <a:lvl4pPr marL="4089903" indent="0">
              <a:buNone/>
              <a:defRPr sz="6020"/>
            </a:lvl4pPr>
            <a:lvl5pPr marL="5453204" indent="0">
              <a:buNone/>
              <a:defRPr sz="6020"/>
            </a:lvl5pPr>
            <a:lvl6pPr marL="6816504" indent="0">
              <a:buNone/>
              <a:defRPr sz="6020"/>
            </a:lvl6pPr>
            <a:lvl7pPr marL="8179806" indent="0">
              <a:buNone/>
              <a:defRPr sz="6020"/>
            </a:lvl7pPr>
            <a:lvl8pPr marL="9543107" indent="0">
              <a:buNone/>
              <a:defRPr sz="6020"/>
            </a:lvl8pPr>
            <a:lvl9pPr marL="10906406" indent="0">
              <a:buNone/>
              <a:defRPr sz="6020"/>
            </a:lvl9pPr>
          </a:lstStyle>
          <a:p>
            <a:endParaRPr lang="en-US"/>
          </a:p>
        </p:txBody>
      </p:sp>
      <p:sp>
        <p:nvSpPr>
          <p:cNvPr id="4" name="Text Placeholder 3"/>
          <p:cNvSpPr>
            <a:spLocks noGrp="1"/>
          </p:cNvSpPr>
          <p:nvPr>
            <p:ph type="body" sz="half" idx="2"/>
          </p:nvPr>
        </p:nvSpPr>
        <p:spPr>
          <a:xfrm>
            <a:off x="5376864" y="14312903"/>
            <a:ext cx="16459200" cy="2146299"/>
          </a:xfrm>
        </p:spPr>
        <p:txBody>
          <a:bodyPr/>
          <a:lstStyle>
            <a:lvl1pPr marL="0" indent="0">
              <a:buNone/>
              <a:defRPr sz="4149"/>
            </a:lvl1pPr>
            <a:lvl2pPr marL="1363301" indent="0">
              <a:buNone/>
              <a:defRPr sz="3566"/>
            </a:lvl2pPr>
            <a:lvl3pPr marL="2726601" indent="0">
              <a:buNone/>
              <a:defRPr sz="2981"/>
            </a:lvl3pPr>
            <a:lvl4pPr marL="4089903" indent="0">
              <a:buNone/>
              <a:defRPr sz="2630"/>
            </a:lvl4pPr>
            <a:lvl5pPr marL="5453204" indent="0">
              <a:buNone/>
              <a:defRPr sz="2630"/>
            </a:lvl5pPr>
            <a:lvl6pPr marL="6816504" indent="0">
              <a:buNone/>
              <a:defRPr sz="2630"/>
            </a:lvl6pPr>
            <a:lvl7pPr marL="8179806" indent="0">
              <a:buNone/>
              <a:defRPr sz="2630"/>
            </a:lvl7pPr>
            <a:lvl8pPr marL="9543107" indent="0">
              <a:buNone/>
              <a:defRPr sz="2630"/>
            </a:lvl8pPr>
            <a:lvl9pPr marL="10906406" indent="0">
              <a:buNone/>
              <a:defRPr sz="2630"/>
            </a:lvl9pPr>
          </a:lstStyle>
          <a:p>
            <a:pPr lvl="0"/>
            <a:r>
              <a:rPr lang="en-US"/>
              <a:t>Click to edit Master text styles</a:t>
            </a:r>
          </a:p>
        </p:txBody>
      </p:sp>
      <p:sp>
        <p:nvSpPr>
          <p:cNvPr id="5" name="Date Placeholder 4"/>
          <p:cNvSpPr>
            <a:spLocks noGrp="1"/>
          </p:cNvSpPr>
          <p:nvPr>
            <p:ph type="dt" sz="half" idx="10"/>
          </p:nvPr>
        </p:nvSpPr>
        <p:spPr/>
        <p:txBody>
          <a:bodyPr/>
          <a:lstStyle/>
          <a:p>
            <a:fld id="{1EF3E760-9FC4-8A49-A6CF-4E1B2370CEBA}" type="datetimeFigureOut">
              <a:rPr lang="en-US" smtClean="0"/>
              <a:t>12/10/18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1938996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732369"/>
            <a:ext cx="24688800" cy="3048000"/>
          </a:xfrm>
          <a:prstGeom prst="rect">
            <a:avLst/>
          </a:prstGeom>
        </p:spPr>
        <p:txBody>
          <a:bodyPr vert="horz" lIns="466532" tIns="233266" rIns="466532" bIns="233266" rtlCol="0" anchor="ctr">
            <a:normAutofit/>
          </a:bodyPr>
          <a:lstStyle/>
          <a:p>
            <a:r>
              <a:rPr lang="en-US"/>
              <a:t>Click to edit Master title style</a:t>
            </a:r>
          </a:p>
        </p:txBody>
      </p:sp>
      <p:sp>
        <p:nvSpPr>
          <p:cNvPr id="3" name="Text Placeholder 2"/>
          <p:cNvSpPr>
            <a:spLocks noGrp="1"/>
          </p:cNvSpPr>
          <p:nvPr>
            <p:ph type="body" idx="1"/>
          </p:nvPr>
        </p:nvSpPr>
        <p:spPr>
          <a:xfrm>
            <a:off x="1371600" y="4267206"/>
            <a:ext cx="24688800" cy="12069235"/>
          </a:xfrm>
          <a:prstGeom prst="rect">
            <a:avLst/>
          </a:prstGeom>
        </p:spPr>
        <p:txBody>
          <a:bodyPr vert="horz" lIns="466532" tIns="233266" rIns="466532" bIns="23326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71600" y="16950272"/>
            <a:ext cx="6400800" cy="973666"/>
          </a:xfrm>
          <a:prstGeom prst="rect">
            <a:avLst/>
          </a:prstGeom>
        </p:spPr>
        <p:txBody>
          <a:bodyPr vert="horz" lIns="466532" tIns="233266" rIns="466532" bIns="233266" rtlCol="0" anchor="ctr"/>
          <a:lstStyle>
            <a:lvl1pPr algn="l">
              <a:defRPr sz="3566">
                <a:solidFill>
                  <a:schemeClr val="tx1">
                    <a:tint val="75000"/>
                  </a:schemeClr>
                </a:solidFill>
              </a:defRPr>
            </a:lvl1pPr>
          </a:lstStyle>
          <a:p>
            <a:fld id="{1EF3E760-9FC4-8A49-A6CF-4E1B2370CEBA}" type="datetimeFigureOut">
              <a:rPr lang="en-US" smtClean="0"/>
              <a:t>12/10/18</a:t>
            </a:fld>
            <a:endParaRPr lang="en-US"/>
          </a:p>
        </p:txBody>
      </p:sp>
      <p:sp>
        <p:nvSpPr>
          <p:cNvPr id="5" name="Footer Placeholder 4"/>
          <p:cNvSpPr>
            <a:spLocks noGrp="1"/>
          </p:cNvSpPr>
          <p:nvPr>
            <p:ph type="ftr" sz="quarter" idx="3"/>
          </p:nvPr>
        </p:nvSpPr>
        <p:spPr>
          <a:xfrm>
            <a:off x="9372600" y="16950272"/>
            <a:ext cx="8686800" cy="973666"/>
          </a:xfrm>
          <a:prstGeom prst="rect">
            <a:avLst/>
          </a:prstGeom>
        </p:spPr>
        <p:txBody>
          <a:bodyPr vert="horz" lIns="466532" tIns="233266" rIns="466532" bIns="233266" rtlCol="0" anchor="ctr"/>
          <a:lstStyle>
            <a:lvl1pPr algn="ctr">
              <a:defRPr sz="356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659600" y="16950272"/>
            <a:ext cx="6400800" cy="973666"/>
          </a:xfrm>
          <a:prstGeom prst="rect">
            <a:avLst/>
          </a:prstGeom>
        </p:spPr>
        <p:txBody>
          <a:bodyPr vert="horz" lIns="466532" tIns="233266" rIns="466532" bIns="233266" rtlCol="0" anchor="ctr"/>
          <a:lstStyle>
            <a:lvl1pPr algn="r">
              <a:defRPr sz="3566">
                <a:solidFill>
                  <a:schemeClr val="tx1">
                    <a:tint val="75000"/>
                  </a:schemeClr>
                </a:solidFill>
              </a:defRPr>
            </a:lvl1pPr>
          </a:lstStyle>
          <a:p>
            <a:fld id="{120D04E8-DAE1-A94C-B31D-99AF037B2215}" type="slidenum">
              <a:rPr lang="en-US" smtClean="0"/>
              <a:t>‹#›</a:t>
            </a:fld>
            <a:endParaRPr lang="en-US"/>
          </a:p>
        </p:txBody>
      </p:sp>
    </p:spTree>
    <p:extLst>
      <p:ext uri="{BB962C8B-B14F-4D97-AF65-F5344CB8AC3E}">
        <p14:creationId xmlns:p14="http://schemas.microsoft.com/office/powerpoint/2010/main" val="652896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363301" rtl="0" eaLnBrk="1" latinLnBrk="0" hangingPunct="1">
        <a:spcBef>
          <a:spcPct val="0"/>
        </a:spcBef>
        <a:buNone/>
        <a:defRPr sz="13092" kern="1200">
          <a:solidFill>
            <a:schemeClr val="tx1"/>
          </a:solidFill>
          <a:latin typeface="+mj-lt"/>
          <a:ea typeface="+mj-ea"/>
          <a:cs typeface="+mj-cs"/>
        </a:defRPr>
      </a:lvl1pPr>
    </p:titleStyle>
    <p:bodyStyle>
      <a:lvl1pPr marL="1022477" indent="-1022477" algn="l" defTabSz="1363301" rtl="0" eaLnBrk="1" latinLnBrk="0" hangingPunct="1">
        <a:spcBef>
          <a:spcPct val="20000"/>
        </a:spcBef>
        <a:buFont typeface="Arial"/>
        <a:buChar char="•"/>
        <a:defRPr sz="9585" kern="1200">
          <a:solidFill>
            <a:schemeClr val="tx1"/>
          </a:solidFill>
          <a:latin typeface="+mn-lt"/>
          <a:ea typeface="+mn-ea"/>
          <a:cs typeface="+mn-cs"/>
        </a:defRPr>
      </a:lvl1pPr>
      <a:lvl2pPr marL="2215364" indent="-852063" algn="l" defTabSz="1363301" rtl="0" eaLnBrk="1" latinLnBrk="0" hangingPunct="1">
        <a:spcBef>
          <a:spcPct val="20000"/>
        </a:spcBef>
        <a:buFont typeface="Arial"/>
        <a:buChar char="–"/>
        <a:defRPr sz="8358" kern="1200">
          <a:solidFill>
            <a:schemeClr val="tx1"/>
          </a:solidFill>
          <a:latin typeface="+mn-lt"/>
          <a:ea typeface="+mn-ea"/>
          <a:cs typeface="+mn-cs"/>
        </a:defRPr>
      </a:lvl2pPr>
      <a:lvl3pPr marL="3408252" indent="-681650" algn="l" defTabSz="1363301" rtl="0" eaLnBrk="1" latinLnBrk="0" hangingPunct="1">
        <a:spcBef>
          <a:spcPct val="20000"/>
        </a:spcBef>
        <a:buFont typeface="Arial"/>
        <a:buChar char="•"/>
        <a:defRPr sz="7188" kern="1200">
          <a:solidFill>
            <a:schemeClr val="tx1"/>
          </a:solidFill>
          <a:latin typeface="+mn-lt"/>
          <a:ea typeface="+mn-ea"/>
          <a:cs typeface="+mn-cs"/>
        </a:defRPr>
      </a:lvl3pPr>
      <a:lvl4pPr marL="4771554" indent="-681650" algn="l" defTabSz="1363301" rtl="0" eaLnBrk="1" latinLnBrk="0" hangingPunct="1">
        <a:spcBef>
          <a:spcPct val="20000"/>
        </a:spcBef>
        <a:buFont typeface="Arial"/>
        <a:buChar char="–"/>
        <a:defRPr sz="6020" kern="1200">
          <a:solidFill>
            <a:schemeClr val="tx1"/>
          </a:solidFill>
          <a:latin typeface="+mn-lt"/>
          <a:ea typeface="+mn-ea"/>
          <a:cs typeface="+mn-cs"/>
        </a:defRPr>
      </a:lvl4pPr>
      <a:lvl5pPr marL="6134855" indent="-681650" algn="l" defTabSz="1363301" rtl="0" eaLnBrk="1" latinLnBrk="0" hangingPunct="1">
        <a:spcBef>
          <a:spcPct val="20000"/>
        </a:spcBef>
        <a:buFont typeface="Arial"/>
        <a:buChar char="»"/>
        <a:defRPr sz="6020" kern="1200">
          <a:solidFill>
            <a:schemeClr val="tx1"/>
          </a:solidFill>
          <a:latin typeface="+mn-lt"/>
          <a:ea typeface="+mn-ea"/>
          <a:cs typeface="+mn-cs"/>
        </a:defRPr>
      </a:lvl5pPr>
      <a:lvl6pPr marL="7498155" indent="-681650" algn="l" defTabSz="1363301" rtl="0" eaLnBrk="1" latinLnBrk="0" hangingPunct="1">
        <a:spcBef>
          <a:spcPct val="20000"/>
        </a:spcBef>
        <a:buFont typeface="Arial"/>
        <a:buChar char="•"/>
        <a:defRPr sz="6020" kern="1200">
          <a:solidFill>
            <a:schemeClr val="tx1"/>
          </a:solidFill>
          <a:latin typeface="+mn-lt"/>
          <a:ea typeface="+mn-ea"/>
          <a:cs typeface="+mn-cs"/>
        </a:defRPr>
      </a:lvl6pPr>
      <a:lvl7pPr marL="8861456" indent="-681650" algn="l" defTabSz="1363301" rtl="0" eaLnBrk="1" latinLnBrk="0" hangingPunct="1">
        <a:spcBef>
          <a:spcPct val="20000"/>
        </a:spcBef>
        <a:buFont typeface="Arial"/>
        <a:buChar char="•"/>
        <a:defRPr sz="6020" kern="1200">
          <a:solidFill>
            <a:schemeClr val="tx1"/>
          </a:solidFill>
          <a:latin typeface="+mn-lt"/>
          <a:ea typeface="+mn-ea"/>
          <a:cs typeface="+mn-cs"/>
        </a:defRPr>
      </a:lvl7pPr>
      <a:lvl8pPr marL="10224756" indent="-681650" algn="l" defTabSz="1363301" rtl="0" eaLnBrk="1" latinLnBrk="0" hangingPunct="1">
        <a:spcBef>
          <a:spcPct val="20000"/>
        </a:spcBef>
        <a:buFont typeface="Arial"/>
        <a:buChar char="•"/>
        <a:defRPr sz="6020" kern="1200">
          <a:solidFill>
            <a:schemeClr val="tx1"/>
          </a:solidFill>
          <a:latin typeface="+mn-lt"/>
          <a:ea typeface="+mn-ea"/>
          <a:cs typeface="+mn-cs"/>
        </a:defRPr>
      </a:lvl8pPr>
      <a:lvl9pPr marL="11588058" indent="-681650" algn="l" defTabSz="1363301" rtl="0" eaLnBrk="1" latinLnBrk="0" hangingPunct="1">
        <a:spcBef>
          <a:spcPct val="20000"/>
        </a:spcBef>
        <a:buFont typeface="Arial"/>
        <a:buChar char="•"/>
        <a:defRPr sz="6020" kern="1200">
          <a:solidFill>
            <a:schemeClr val="tx1"/>
          </a:solidFill>
          <a:latin typeface="+mn-lt"/>
          <a:ea typeface="+mn-ea"/>
          <a:cs typeface="+mn-cs"/>
        </a:defRPr>
      </a:lvl9pPr>
    </p:bodyStyle>
    <p:otherStyle>
      <a:defPPr>
        <a:defRPr lang="en-US"/>
      </a:defPPr>
      <a:lvl1pPr marL="0" algn="l" defTabSz="1363301" rtl="0" eaLnBrk="1" latinLnBrk="0" hangingPunct="1">
        <a:defRPr sz="5376" kern="1200">
          <a:solidFill>
            <a:schemeClr val="tx1"/>
          </a:solidFill>
          <a:latin typeface="+mn-lt"/>
          <a:ea typeface="+mn-ea"/>
          <a:cs typeface="+mn-cs"/>
        </a:defRPr>
      </a:lvl1pPr>
      <a:lvl2pPr marL="1363301" algn="l" defTabSz="1363301" rtl="0" eaLnBrk="1" latinLnBrk="0" hangingPunct="1">
        <a:defRPr sz="5376" kern="1200">
          <a:solidFill>
            <a:schemeClr val="tx1"/>
          </a:solidFill>
          <a:latin typeface="+mn-lt"/>
          <a:ea typeface="+mn-ea"/>
          <a:cs typeface="+mn-cs"/>
        </a:defRPr>
      </a:lvl2pPr>
      <a:lvl3pPr marL="2726601" algn="l" defTabSz="1363301" rtl="0" eaLnBrk="1" latinLnBrk="0" hangingPunct="1">
        <a:defRPr sz="5376" kern="1200">
          <a:solidFill>
            <a:schemeClr val="tx1"/>
          </a:solidFill>
          <a:latin typeface="+mn-lt"/>
          <a:ea typeface="+mn-ea"/>
          <a:cs typeface="+mn-cs"/>
        </a:defRPr>
      </a:lvl3pPr>
      <a:lvl4pPr marL="4089903" algn="l" defTabSz="1363301" rtl="0" eaLnBrk="1" latinLnBrk="0" hangingPunct="1">
        <a:defRPr sz="5376" kern="1200">
          <a:solidFill>
            <a:schemeClr val="tx1"/>
          </a:solidFill>
          <a:latin typeface="+mn-lt"/>
          <a:ea typeface="+mn-ea"/>
          <a:cs typeface="+mn-cs"/>
        </a:defRPr>
      </a:lvl4pPr>
      <a:lvl5pPr marL="5453204" algn="l" defTabSz="1363301" rtl="0" eaLnBrk="1" latinLnBrk="0" hangingPunct="1">
        <a:defRPr sz="5376" kern="1200">
          <a:solidFill>
            <a:schemeClr val="tx1"/>
          </a:solidFill>
          <a:latin typeface="+mn-lt"/>
          <a:ea typeface="+mn-ea"/>
          <a:cs typeface="+mn-cs"/>
        </a:defRPr>
      </a:lvl5pPr>
      <a:lvl6pPr marL="6816504" algn="l" defTabSz="1363301" rtl="0" eaLnBrk="1" latinLnBrk="0" hangingPunct="1">
        <a:defRPr sz="5376" kern="1200">
          <a:solidFill>
            <a:schemeClr val="tx1"/>
          </a:solidFill>
          <a:latin typeface="+mn-lt"/>
          <a:ea typeface="+mn-ea"/>
          <a:cs typeface="+mn-cs"/>
        </a:defRPr>
      </a:lvl6pPr>
      <a:lvl7pPr marL="8179806" algn="l" defTabSz="1363301" rtl="0" eaLnBrk="1" latinLnBrk="0" hangingPunct="1">
        <a:defRPr sz="5376" kern="1200">
          <a:solidFill>
            <a:schemeClr val="tx1"/>
          </a:solidFill>
          <a:latin typeface="+mn-lt"/>
          <a:ea typeface="+mn-ea"/>
          <a:cs typeface="+mn-cs"/>
        </a:defRPr>
      </a:lvl7pPr>
      <a:lvl8pPr marL="9543107" algn="l" defTabSz="1363301" rtl="0" eaLnBrk="1" latinLnBrk="0" hangingPunct="1">
        <a:defRPr sz="5376" kern="1200">
          <a:solidFill>
            <a:schemeClr val="tx1"/>
          </a:solidFill>
          <a:latin typeface="+mn-lt"/>
          <a:ea typeface="+mn-ea"/>
          <a:cs typeface="+mn-cs"/>
        </a:defRPr>
      </a:lvl8pPr>
      <a:lvl9pPr marL="10906406" algn="l" defTabSz="1363301" rtl="0" eaLnBrk="1" latinLnBrk="0" hangingPunct="1">
        <a:defRPr sz="537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tiff"/><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567401" y="3232387"/>
            <a:ext cx="7816992" cy="5399840"/>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10" name="Rectangle 9"/>
          <p:cNvSpPr>
            <a:spLocks noChangeArrowheads="1"/>
          </p:cNvSpPr>
          <p:nvPr/>
        </p:nvSpPr>
        <p:spPr bwMode="auto">
          <a:xfrm>
            <a:off x="538252" y="2932466"/>
            <a:ext cx="7875289" cy="770902"/>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Introduction</a:t>
            </a:r>
          </a:p>
        </p:txBody>
      </p:sp>
      <p:sp>
        <p:nvSpPr>
          <p:cNvPr id="17" name="Rectangle 16"/>
          <p:cNvSpPr/>
          <p:nvPr/>
        </p:nvSpPr>
        <p:spPr>
          <a:xfrm>
            <a:off x="2301695" y="-2124353"/>
            <a:ext cx="15226208" cy="650917"/>
          </a:xfrm>
          <a:prstGeom prst="rect">
            <a:avLst/>
          </a:prstGeom>
        </p:spPr>
        <p:txBody>
          <a:bodyPr wrap="square" lIns="56802" tIns="28401" rIns="56802" bIns="28401">
            <a:spAutoFit/>
          </a:bodyPr>
          <a:lstStyle/>
          <a:p>
            <a:pPr algn="ctr"/>
            <a:endParaRPr lang="en-US" sz="3857" dirty="0">
              <a:solidFill>
                <a:srgbClr val="C00000"/>
              </a:solidFill>
            </a:endParaRPr>
          </a:p>
        </p:txBody>
      </p:sp>
      <p:sp>
        <p:nvSpPr>
          <p:cNvPr id="285" name="Rectangle 284"/>
          <p:cNvSpPr>
            <a:spLocks noChangeArrowheads="1"/>
          </p:cNvSpPr>
          <p:nvPr/>
        </p:nvSpPr>
        <p:spPr bwMode="auto">
          <a:xfrm>
            <a:off x="17989840" y="11889472"/>
            <a:ext cx="8984960" cy="672459"/>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Discussion and Future Work</a:t>
            </a:r>
          </a:p>
        </p:txBody>
      </p:sp>
      <p:sp>
        <p:nvSpPr>
          <p:cNvPr id="286" name="Rectangle 285"/>
          <p:cNvSpPr/>
          <p:nvPr/>
        </p:nvSpPr>
        <p:spPr>
          <a:xfrm>
            <a:off x="17989840" y="12012309"/>
            <a:ext cx="8984960" cy="4827891"/>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56" name="Rectangle 55"/>
          <p:cNvSpPr/>
          <p:nvPr/>
        </p:nvSpPr>
        <p:spPr>
          <a:xfrm>
            <a:off x="592563" y="3783107"/>
            <a:ext cx="7721403" cy="7177511"/>
          </a:xfrm>
          <a:prstGeom prst="rect">
            <a:avLst/>
          </a:prstGeom>
        </p:spPr>
        <p:txBody>
          <a:bodyPr wrap="square" lIns="56802" tIns="28401" rIns="56802" bIns="28401">
            <a:spAutoFit/>
          </a:bodyPr>
          <a:lstStyle/>
          <a:p>
            <a:pPr marL="326579" indent="-326579">
              <a:buFont typeface="Arial" panose="020B0604020202020204" pitchFamily="34" charset="0"/>
              <a:buChar char="•"/>
            </a:pPr>
            <a:r>
              <a:rPr lang="en-US" sz="1800" dirty="0">
                <a:latin typeface="Helvetica" pitchFamily="2" charset="0"/>
              </a:rPr>
              <a:t>OHs often suffer from </a:t>
            </a:r>
            <a:r>
              <a:rPr lang="en-US" sz="1800" b="1" dirty="0">
                <a:latin typeface="Helvetica" pitchFamily="2" charset="0"/>
              </a:rPr>
              <a:t>overcrowding and long wait times</a:t>
            </a:r>
            <a:r>
              <a:rPr lang="en-US" sz="1800" dirty="0">
                <a:latin typeface="Helvetica" pitchFamily="2" charset="0"/>
              </a:rPr>
              <a:t>, stressing both students and instructors. </a:t>
            </a:r>
          </a:p>
          <a:p>
            <a:pPr marL="326579" indent="-326579">
              <a:buFont typeface="Arial" panose="020B0604020202020204" pitchFamily="34" charset="0"/>
              <a:buChar char="•"/>
            </a:pPr>
            <a:endParaRPr lang="en-US" sz="1400" dirty="0">
              <a:latin typeface="Helvetica" pitchFamily="2" charset="0"/>
            </a:endParaRPr>
          </a:p>
          <a:p>
            <a:pPr marL="326579" indent="-326579">
              <a:buFont typeface="Arial" panose="020B0604020202020204" pitchFamily="34" charset="0"/>
              <a:buChar char="•"/>
            </a:pPr>
            <a:r>
              <a:rPr lang="en-US" sz="1800" dirty="0">
                <a:latin typeface="Helvetica" pitchFamily="2" charset="0"/>
              </a:rPr>
              <a:t>If we could accurately predict the expected workload at a given OH, TAs can be better allocated. However, not much work has been done in this regard. [1]</a:t>
            </a:r>
          </a:p>
          <a:p>
            <a:pPr marL="326579" indent="-326579">
              <a:buFont typeface="Arial" panose="020B0604020202020204" pitchFamily="34" charset="0"/>
              <a:buChar char="•"/>
            </a:pPr>
            <a:endParaRPr lang="en-US" sz="1400" dirty="0">
              <a:latin typeface="Helvetica" pitchFamily="2" charset="0"/>
            </a:endParaRPr>
          </a:p>
          <a:p>
            <a:pPr marL="326579" indent="-326579">
              <a:buFont typeface="Arial" panose="020B0604020202020204" pitchFamily="34" charset="0"/>
              <a:buChar char="•"/>
            </a:pPr>
            <a:r>
              <a:rPr lang="en-US" sz="1800" dirty="0" err="1">
                <a:latin typeface="Helvetica" pitchFamily="2" charset="0"/>
              </a:rPr>
              <a:t>QueueStatus</a:t>
            </a:r>
            <a:r>
              <a:rPr lang="en-US" sz="1800" dirty="0">
                <a:latin typeface="Helvetica" pitchFamily="2" charset="0"/>
              </a:rPr>
              <a:t>, Carta, and course syllabi provide a wealth of information that can be used. We scraped </a:t>
            </a:r>
            <a:r>
              <a:rPr lang="en-US" sz="1800" b="1" dirty="0">
                <a:latin typeface="Helvetica" pitchFamily="2" charset="0"/>
              </a:rPr>
              <a:t>9AM-8PM</a:t>
            </a:r>
            <a:r>
              <a:rPr lang="en-US" sz="1800" dirty="0">
                <a:latin typeface="Helvetica" pitchFamily="2" charset="0"/>
              </a:rPr>
              <a:t> </a:t>
            </a:r>
            <a:r>
              <a:rPr lang="en-US" sz="1800" b="1" dirty="0">
                <a:latin typeface="Helvetica" pitchFamily="2" charset="0"/>
              </a:rPr>
              <a:t>hourly data for a total of 15 quarters’ of classes</a:t>
            </a:r>
            <a:r>
              <a:rPr lang="en-US" sz="1800" dirty="0">
                <a:latin typeface="Helvetica" pitchFamily="2" charset="0"/>
              </a:rPr>
              <a:t>, where each row contains the average serve time, number of signups, and other information regarding the hour and class. </a:t>
            </a:r>
          </a:p>
          <a:p>
            <a:endParaRPr lang="en-US" sz="1400" dirty="0">
              <a:latin typeface="Helvetica" pitchFamily="2" charset="0"/>
            </a:endParaRPr>
          </a:p>
          <a:p>
            <a:pPr marL="326579" indent="-326579">
              <a:buFont typeface="Arial" panose="020B0604020202020204" pitchFamily="34" charset="0"/>
              <a:buChar char="•"/>
            </a:pPr>
            <a:r>
              <a:rPr lang="en-US" sz="1800" dirty="0">
                <a:latin typeface="Helvetica" pitchFamily="2" charset="0"/>
              </a:rPr>
              <a:t>We trained a </a:t>
            </a:r>
            <a:r>
              <a:rPr lang="en-US" sz="1800" b="1" dirty="0">
                <a:latin typeface="Helvetica" pitchFamily="2" charset="0"/>
              </a:rPr>
              <a:t>neural network model that predicts student load influx</a:t>
            </a:r>
            <a:r>
              <a:rPr lang="en-US" sz="1800" dirty="0">
                <a:latin typeface="Helvetica" pitchFamily="2" charset="0"/>
              </a:rPr>
              <a:t> </a:t>
            </a:r>
            <a:r>
              <a:rPr lang="en-US" sz="1800" b="1" dirty="0">
                <a:latin typeface="Helvetica" pitchFamily="2" charset="0"/>
              </a:rPr>
              <a:t>(expected serve time * # sign-ups) </a:t>
            </a:r>
            <a:r>
              <a:rPr lang="en-US" sz="1800" dirty="0">
                <a:latin typeface="Helvetica" pitchFamily="2" charset="0"/>
              </a:rPr>
              <a:t>at OH on an hourly basis, for any course, using features as described below. </a:t>
            </a:r>
          </a:p>
          <a:p>
            <a:pPr marL="326579" indent="-326579">
              <a:buFont typeface="Arial" panose="020B0604020202020204" pitchFamily="34" charset="0"/>
              <a:buChar char="•"/>
            </a:pPr>
            <a:endParaRPr lang="en-US" sz="1400" dirty="0">
              <a:latin typeface="Helvetica" pitchFamily="2" charset="0"/>
            </a:endParaRPr>
          </a:p>
          <a:p>
            <a:pPr marL="326579" indent="-326579">
              <a:buFont typeface="Arial" panose="020B0604020202020204" pitchFamily="34" charset="0"/>
              <a:buChar char="•"/>
            </a:pPr>
            <a:r>
              <a:rPr lang="en-US" sz="1800" dirty="0">
                <a:latin typeface="Helvetica" pitchFamily="2" charset="0"/>
              </a:rPr>
              <a:t>With these predictions, we can </a:t>
            </a:r>
            <a:r>
              <a:rPr lang="en-US" sz="1800" b="1" dirty="0">
                <a:latin typeface="Helvetica" pitchFamily="2" charset="0"/>
              </a:rPr>
              <a:t>optimize</a:t>
            </a:r>
            <a:r>
              <a:rPr lang="en-US" sz="1800" dirty="0">
                <a:latin typeface="Helvetica" pitchFamily="2" charset="0"/>
              </a:rPr>
              <a:t> </a:t>
            </a:r>
            <a:r>
              <a:rPr lang="en-US" sz="1800" b="1" dirty="0">
                <a:latin typeface="Helvetica" pitchFamily="2" charset="0"/>
              </a:rPr>
              <a:t>TA scheduling </a:t>
            </a:r>
            <a:r>
              <a:rPr lang="en-US" sz="1800" dirty="0">
                <a:latin typeface="Helvetica" pitchFamily="2" charset="0"/>
              </a:rPr>
              <a:t>given </a:t>
            </a:r>
            <a:r>
              <a:rPr lang="en-US" sz="1800" b="1" dirty="0">
                <a:latin typeface="Helvetica" pitchFamily="2" charset="0"/>
              </a:rPr>
              <a:t>realistic</a:t>
            </a:r>
            <a:r>
              <a:rPr lang="en-US" sz="1800" dirty="0">
                <a:latin typeface="Helvetica" pitchFamily="2" charset="0"/>
              </a:rPr>
              <a:t> </a:t>
            </a:r>
            <a:r>
              <a:rPr lang="en-US" sz="1800" b="1" dirty="0">
                <a:latin typeface="Helvetica" pitchFamily="2" charset="0"/>
              </a:rPr>
              <a:t>constraints.</a:t>
            </a:r>
            <a:endParaRPr lang="en-US" sz="1800" dirty="0">
              <a:latin typeface="Helvetica" pitchFamily="2" charset="0"/>
            </a:endParaRPr>
          </a:p>
          <a:p>
            <a:pPr marL="326579" indent="-326579">
              <a:buFont typeface="Arial" panose="020B0604020202020204" pitchFamily="34" charset="0"/>
              <a:buChar char="•"/>
            </a:pPr>
            <a:endParaRPr lang="en-US" sz="1800" dirty="0">
              <a:latin typeface="Helvetica" pitchFamily="2" charset="0"/>
            </a:endParaRPr>
          </a:p>
          <a:p>
            <a:endParaRPr lang="en-US" sz="2000" dirty="0"/>
          </a:p>
          <a:p>
            <a:pPr marL="326579" indent="-326579">
              <a:buFont typeface="Arial" panose="020B0604020202020204" pitchFamily="34" charset="0"/>
              <a:buChar char="•"/>
            </a:pPr>
            <a:endParaRPr lang="en-US" sz="2000" dirty="0"/>
          </a:p>
          <a:p>
            <a:pPr marL="326579" indent="-326579">
              <a:buFont typeface="Arial" panose="020B0604020202020204" pitchFamily="34" charset="0"/>
              <a:buChar char="•"/>
            </a:pPr>
            <a:endParaRPr lang="en-US" sz="2000" dirty="0"/>
          </a:p>
          <a:p>
            <a:pPr algn="just">
              <a:lnSpc>
                <a:spcPct val="110000"/>
              </a:lnSpc>
            </a:pPr>
            <a:endParaRPr lang="en-GB" sz="1870" dirty="0"/>
          </a:p>
          <a:p>
            <a:pPr marL="217688" indent="-217688" algn="just">
              <a:lnSpc>
                <a:spcPct val="110000"/>
              </a:lnSpc>
              <a:buFont typeface="Arial"/>
              <a:buChar char="•"/>
            </a:pPr>
            <a:endParaRPr lang="en-GB" sz="1870" dirty="0"/>
          </a:p>
          <a:p>
            <a:pPr marL="217688" indent="-217688" algn="just">
              <a:lnSpc>
                <a:spcPct val="110000"/>
              </a:lnSpc>
              <a:buFont typeface="Arial"/>
              <a:buChar char="•"/>
            </a:pPr>
            <a:endParaRPr lang="en-GB" sz="1870" dirty="0"/>
          </a:p>
        </p:txBody>
      </p:sp>
      <p:sp>
        <p:nvSpPr>
          <p:cNvPr id="58" name="Rectangle 57"/>
          <p:cNvSpPr>
            <a:spLocks noChangeArrowheads="1"/>
          </p:cNvSpPr>
          <p:nvPr/>
        </p:nvSpPr>
        <p:spPr bwMode="auto">
          <a:xfrm>
            <a:off x="567399" y="8862207"/>
            <a:ext cx="7826825" cy="723657"/>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Class Statistics</a:t>
            </a:r>
          </a:p>
        </p:txBody>
      </p:sp>
      <p:sp>
        <p:nvSpPr>
          <p:cNvPr id="64" name="Rectangle 63"/>
          <p:cNvSpPr/>
          <p:nvPr/>
        </p:nvSpPr>
        <p:spPr>
          <a:xfrm>
            <a:off x="17983200" y="3008078"/>
            <a:ext cx="8984960" cy="9004231"/>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18" name="Rectangle 17"/>
          <p:cNvSpPr/>
          <p:nvPr/>
        </p:nvSpPr>
        <p:spPr>
          <a:xfrm>
            <a:off x="1938560" y="836846"/>
            <a:ext cx="23097393" cy="2189928"/>
          </a:xfrm>
          <a:prstGeom prst="rect">
            <a:avLst/>
          </a:prstGeom>
          <a:solidFill>
            <a:schemeClr val="bg1"/>
          </a:solidFill>
        </p:spPr>
        <p:txBody>
          <a:bodyPr wrap="square" lIns="56802" tIns="28401" rIns="56802" bIns="28401">
            <a:spAutoFit/>
          </a:bodyPr>
          <a:lstStyle/>
          <a:p>
            <a:pPr algn="ctr"/>
            <a:endParaRPr lang="en-US" sz="2858" i="1" dirty="0">
              <a:latin typeface="Garamond" panose="02020404030301010803" pitchFamily="18" charset="0"/>
              <a:ea typeface="Arial" charset="0"/>
              <a:cs typeface="Arial"/>
            </a:endParaRPr>
          </a:p>
          <a:p>
            <a:pPr algn="ctr"/>
            <a:r>
              <a:rPr lang="en-US" sz="3600" dirty="0">
                <a:latin typeface="Garamond" panose="02020404030301010803" pitchFamily="18" charset="0"/>
                <a:ea typeface="Arial" charset="0"/>
                <a:cs typeface="Arial"/>
              </a:rPr>
              <a:t>Avoy Datta, Dian Ang Yap, Zheng Yan</a:t>
            </a:r>
          </a:p>
          <a:p>
            <a:pPr algn="ctr"/>
            <a:r>
              <a:rPr lang="en-US" sz="3600" dirty="0">
                <a:latin typeface="Garamond" panose="02020404030301010803" pitchFamily="18" charset="0"/>
                <a:ea typeface="Arial" charset="0"/>
                <a:cs typeface="Arial"/>
              </a:rPr>
              <a:t>CS 229 | Autumn 2018 </a:t>
            </a:r>
          </a:p>
          <a:p>
            <a:pPr algn="ctr"/>
            <a:r>
              <a:rPr lang="en-US" sz="2400" dirty="0">
                <a:latin typeface="Garamond" panose="02020404030301010803" pitchFamily="18" charset="0"/>
                <a:ea typeface="Arial" charset="0"/>
                <a:cs typeface="Arial"/>
              </a:rPr>
              <a:t>Note: This project was a joint product of work done for CS221 and CS229. </a:t>
            </a:r>
          </a:p>
          <a:p>
            <a:pPr algn="ctr"/>
            <a:endParaRPr lang="en-US" sz="1400" i="1" dirty="0">
              <a:latin typeface="Helvetica" pitchFamily="2" charset="0"/>
              <a:ea typeface="Arial" charset="0"/>
              <a:cs typeface="Arial"/>
            </a:endParaRPr>
          </a:p>
        </p:txBody>
      </p:sp>
      <p:sp>
        <p:nvSpPr>
          <p:cNvPr id="26" name="Rectangle 25"/>
          <p:cNvSpPr/>
          <p:nvPr/>
        </p:nvSpPr>
        <p:spPr>
          <a:xfrm>
            <a:off x="1188393" y="9661046"/>
            <a:ext cx="6700698" cy="417037"/>
          </a:xfrm>
          <a:prstGeom prst="rect">
            <a:avLst/>
          </a:prstGeom>
        </p:spPr>
        <p:txBody>
          <a:bodyPr wrap="square">
            <a:spAutoFit/>
          </a:bodyPr>
          <a:lstStyle/>
          <a:p>
            <a:pPr algn="ctr">
              <a:lnSpc>
                <a:spcPct val="110000"/>
              </a:lnSpc>
            </a:pPr>
            <a:r>
              <a:rPr lang="en-US" sz="2000" b="1" dirty="0">
                <a:latin typeface="Helvetica" pitchFamily="2" charset="0"/>
                <a:cs typeface="Arial"/>
              </a:rPr>
              <a:t>Table 1: Statistics for sample of classes (4/12 shown)</a:t>
            </a:r>
          </a:p>
        </p:txBody>
      </p:sp>
      <p:sp>
        <p:nvSpPr>
          <p:cNvPr id="57" name="Rectangle 56"/>
          <p:cNvSpPr/>
          <p:nvPr/>
        </p:nvSpPr>
        <p:spPr>
          <a:xfrm>
            <a:off x="567399" y="8862207"/>
            <a:ext cx="7833192" cy="2846187"/>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45" name="Rectangle 44"/>
          <p:cNvSpPr/>
          <p:nvPr/>
        </p:nvSpPr>
        <p:spPr>
          <a:xfrm>
            <a:off x="17993468" y="16963037"/>
            <a:ext cx="8974692" cy="943962"/>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5" name="Rectangle 4"/>
          <p:cNvSpPr/>
          <p:nvPr/>
        </p:nvSpPr>
        <p:spPr>
          <a:xfrm>
            <a:off x="9276825" y="15694580"/>
            <a:ext cx="7390745" cy="650050"/>
          </a:xfrm>
          <a:prstGeom prst="rect">
            <a:avLst/>
          </a:prstGeom>
        </p:spPr>
        <p:txBody>
          <a:bodyPr wrap="square">
            <a:spAutoFit/>
          </a:bodyPr>
          <a:lstStyle/>
          <a:p>
            <a:pPr algn="just"/>
            <a:r>
              <a:rPr lang="en-GB" sz="1169" dirty="0">
                <a:latin typeface="Calibri" charset="0"/>
                <a:ea typeface="Calibri" charset="0"/>
                <a:cs typeface="Calibri" charset="0"/>
              </a:rPr>
              <a:t>. </a:t>
            </a:r>
            <a:endParaRPr lang="en-US" sz="1169" dirty="0">
              <a:latin typeface="Calibri" charset="0"/>
              <a:ea typeface="Calibri" charset="0"/>
              <a:cs typeface="Calibri" charset="0"/>
            </a:endParaRPr>
          </a:p>
          <a:p>
            <a:pPr algn="just"/>
            <a:endParaRPr lang="en-US" sz="1169" dirty="0">
              <a:latin typeface="Calibri" charset="0"/>
              <a:ea typeface="Calibri" charset="0"/>
              <a:cs typeface="Calibri" charset="0"/>
            </a:endParaRPr>
          </a:p>
          <a:p>
            <a:pPr algn="just"/>
            <a:endParaRPr lang="en-US" sz="1286" dirty="0">
              <a:latin typeface="Arial"/>
              <a:cs typeface="Arial"/>
            </a:endParaRPr>
          </a:p>
        </p:txBody>
      </p:sp>
      <p:sp>
        <p:nvSpPr>
          <p:cNvPr id="50" name="Rectangle 49"/>
          <p:cNvSpPr>
            <a:spLocks noChangeArrowheads="1"/>
          </p:cNvSpPr>
          <p:nvPr/>
        </p:nvSpPr>
        <p:spPr bwMode="auto">
          <a:xfrm>
            <a:off x="8934497" y="14065301"/>
            <a:ext cx="8451256" cy="674320"/>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Scheduler</a:t>
            </a:r>
          </a:p>
        </p:txBody>
      </p:sp>
      <p:sp>
        <p:nvSpPr>
          <p:cNvPr id="49" name="Rectangle 48"/>
          <p:cNvSpPr/>
          <p:nvPr/>
        </p:nvSpPr>
        <p:spPr>
          <a:xfrm>
            <a:off x="8948351" y="3086772"/>
            <a:ext cx="8391462" cy="14820227"/>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69" name="Rectangle 68"/>
          <p:cNvSpPr>
            <a:spLocks noChangeArrowheads="1"/>
          </p:cNvSpPr>
          <p:nvPr/>
        </p:nvSpPr>
        <p:spPr bwMode="auto">
          <a:xfrm>
            <a:off x="18001205" y="2948679"/>
            <a:ext cx="8984960" cy="762000"/>
          </a:xfrm>
          <a:prstGeom prst="rect">
            <a:avLst/>
          </a:prstGeom>
          <a:solidFill>
            <a:srgbClr val="8B1336"/>
          </a:solidFill>
          <a:ln>
            <a:noFill/>
          </a:ln>
          <a:extLst/>
        </p:spPr>
        <p:txBody>
          <a:bodyPr lIns="56802" tIns="28401" rIns="56802" bIns="28401" anchor="ctr" anchorCtr="0"/>
          <a:lstStyle/>
          <a:p>
            <a:pPr algn="ctr"/>
            <a:r>
              <a:rPr lang="en-US" sz="2800" b="1">
                <a:solidFill>
                  <a:schemeClr val="bg1"/>
                </a:solidFill>
                <a:latin typeface="Helvetica" pitchFamily="2" charset="0"/>
                <a:cs typeface="Arial"/>
              </a:rPr>
              <a:t>   Results</a:t>
            </a:r>
            <a:endParaRPr lang="en-US" sz="2800" b="1" dirty="0">
              <a:solidFill>
                <a:schemeClr val="bg1"/>
              </a:solidFill>
              <a:latin typeface="Helvetica" pitchFamily="2" charset="0"/>
              <a:cs typeface="Arial"/>
            </a:endParaRPr>
          </a:p>
        </p:txBody>
      </p:sp>
      <p:sp>
        <p:nvSpPr>
          <p:cNvPr id="93" name="Rectangle 92"/>
          <p:cNvSpPr/>
          <p:nvPr/>
        </p:nvSpPr>
        <p:spPr>
          <a:xfrm>
            <a:off x="17222648" y="8177231"/>
            <a:ext cx="7645607" cy="2467599"/>
          </a:xfrm>
          <a:prstGeom prst="rect">
            <a:avLst/>
          </a:prstGeom>
        </p:spPr>
        <p:txBody>
          <a:bodyPr wrap="square">
            <a:spAutoFit/>
          </a:bodyPr>
          <a:lstStyle/>
          <a:p>
            <a:pPr marL="267206" indent="-267206" algn="just">
              <a:buFont typeface="Arial" charset="0"/>
              <a:buChar char="•"/>
            </a:pPr>
            <a:endParaRPr lang="en-GB" sz="1715" dirty="0"/>
          </a:p>
          <a:p>
            <a:pPr marL="267206" indent="-267206" algn="just">
              <a:buFont typeface="Arial" charset="0"/>
              <a:buChar char="•"/>
            </a:pPr>
            <a:endParaRPr lang="en-GB" sz="1715" dirty="0"/>
          </a:p>
          <a:p>
            <a:pPr algn="just"/>
            <a:endParaRPr lang="en-GB" sz="1715" dirty="0"/>
          </a:p>
          <a:p>
            <a:pPr marL="267206" indent="-267206" algn="just">
              <a:buFont typeface="Arial" charset="0"/>
              <a:buChar char="•"/>
            </a:pPr>
            <a:endParaRPr lang="en-GB" sz="1715" dirty="0"/>
          </a:p>
          <a:p>
            <a:pPr algn="just"/>
            <a:endParaRPr lang="en-GB" sz="1715" dirty="0"/>
          </a:p>
          <a:p>
            <a:pPr marL="267206" indent="-267206" algn="just">
              <a:buFont typeface="Arial" charset="0"/>
              <a:buChar char="•"/>
            </a:pPr>
            <a:endParaRPr lang="en-GB" sz="1715" dirty="0"/>
          </a:p>
          <a:p>
            <a:pPr marL="267206" indent="-267206" algn="just">
              <a:buFont typeface="Arial" charset="0"/>
              <a:buChar char="•"/>
            </a:pPr>
            <a:endParaRPr lang="en-GB" sz="1715" dirty="0"/>
          </a:p>
          <a:p>
            <a:pPr marL="267206" indent="-267206" algn="just">
              <a:buFont typeface="Arial" charset="0"/>
              <a:buChar char="•"/>
            </a:pPr>
            <a:endParaRPr lang="en-GB" sz="1715" dirty="0"/>
          </a:p>
          <a:p>
            <a:pPr marL="267206" indent="-267206" algn="just">
              <a:buFont typeface="Arial" charset="0"/>
              <a:buChar char="•"/>
            </a:pPr>
            <a:endParaRPr lang="en-GB" sz="1715" dirty="0"/>
          </a:p>
        </p:txBody>
      </p:sp>
      <p:sp>
        <p:nvSpPr>
          <p:cNvPr id="94" name="Rectangle 93"/>
          <p:cNvSpPr/>
          <p:nvPr/>
        </p:nvSpPr>
        <p:spPr>
          <a:xfrm>
            <a:off x="17318275" y="5575202"/>
            <a:ext cx="4321571" cy="290208"/>
          </a:xfrm>
          <a:prstGeom prst="rect">
            <a:avLst/>
          </a:prstGeom>
        </p:spPr>
        <p:txBody>
          <a:bodyPr wrap="square">
            <a:spAutoFit/>
          </a:bodyPr>
          <a:lstStyle/>
          <a:p>
            <a:endParaRPr lang="en-US" sz="1286" dirty="0">
              <a:cs typeface="Arial"/>
            </a:endParaRPr>
          </a:p>
        </p:txBody>
      </p:sp>
      <p:sp>
        <p:nvSpPr>
          <p:cNvPr id="9" name="TextBox 8">
            <a:extLst>
              <a:ext uri="{FF2B5EF4-FFF2-40B4-BE49-F238E27FC236}">
                <a16:creationId xmlns:a16="http://schemas.microsoft.com/office/drawing/2014/main" id="{61E3D56D-55C8-204D-A963-214E4F213F6A}"/>
              </a:ext>
            </a:extLst>
          </p:cNvPr>
          <p:cNvSpPr txBox="1"/>
          <p:nvPr/>
        </p:nvSpPr>
        <p:spPr>
          <a:xfrm>
            <a:off x="3639928" y="516226"/>
            <a:ext cx="20039006" cy="969496"/>
          </a:xfrm>
          <a:prstGeom prst="rect">
            <a:avLst/>
          </a:prstGeom>
          <a:noFill/>
        </p:spPr>
        <p:txBody>
          <a:bodyPr wrap="square" rtlCol="0">
            <a:spAutoFit/>
          </a:bodyPr>
          <a:lstStyle/>
          <a:p>
            <a:pPr algn="ctr"/>
            <a:r>
              <a:rPr lang="en-US" sz="5700" b="1" dirty="0">
                <a:latin typeface="Garamond" panose="02020404030301010803" pitchFamily="18" charset="0"/>
              </a:rPr>
              <a:t>Deep Queue-Learning: A Quest to Optimize Office Hours</a:t>
            </a:r>
          </a:p>
        </p:txBody>
      </p:sp>
      <p:pic>
        <p:nvPicPr>
          <p:cNvPr id="11" name="Picture 10">
            <a:extLst>
              <a:ext uri="{FF2B5EF4-FFF2-40B4-BE49-F238E27FC236}">
                <a16:creationId xmlns:a16="http://schemas.microsoft.com/office/drawing/2014/main" id="{99E8BE18-2882-8C42-8BED-C406B6D5C62C}"/>
              </a:ext>
            </a:extLst>
          </p:cNvPr>
          <p:cNvPicPr>
            <a:picLocks noChangeAspect="1"/>
          </p:cNvPicPr>
          <p:nvPr/>
        </p:nvPicPr>
        <p:blipFill rotWithShape="1">
          <a:blip r:embed="rId3"/>
          <a:srcRect t="1" r="49733" b="-3357"/>
          <a:stretch/>
        </p:blipFill>
        <p:spPr>
          <a:xfrm>
            <a:off x="522635" y="18388"/>
            <a:ext cx="2831850" cy="2925191"/>
          </a:xfrm>
          <a:prstGeom prst="rect">
            <a:avLst/>
          </a:prstGeom>
        </p:spPr>
      </p:pic>
      <p:sp>
        <p:nvSpPr>
          <p:cNvPr id="40" name="Rectangle 39">
            <a:extLst>
              <a:ext uri="{FF2B5EF4-FFF2-40B4-BE49-F238E27FC236}">
                <a16:creationId xmlns:a16="http://schemas.microsoft.com/office/drawing/2014/main" id="{6B169D6B-CD17-D449-8EFC-821EA731C7A9}"/>
              </a:ext>
            </a:extLst>
          </p:cNvPr>
          <p:cNvSpPr/>
          <p:nvPr/>
        </p:nvSpPr>
        <p:spPr>
          <a:xfrm>
            <a:off x="548807" y="12620612"/>
            <a:ext cx="7825693" cy="5286388"/>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42" name="Rectangle 41">
            <a:extLst>
              <a:ext uri="{FF2B5EF4-FFF2-40B4-BE49-F238E27FC236}">
                <a16:creationId xmlns:a16="http://schemas.microsoft.com/office/drawing/2014/main" id="{02A5A936-0371-0B4C-8623-326DAB43487F}"/>
              </a:ext>
            </a:extLst>
          </p:cNvPr>
          <p:cNvSpPr/>
          <p:nvPr/>
        </p:nvSpPr>
        <p:spPr>
          <a:xfrm>
            <a:off x="9182918" y="4060613"/>
            <a:ext cx="7369808" cy="2106731"/>
          </a:xfrm>
          <a:prstGeom prst="rect">
            <a:avLst/>
          </a:prstGeom>
        </p:spPr>
        <p:txBody>
          <a:bodyPr wrap="square">
            <a:spAutoFit/>
          </a:bodyPr>
          <a:lstStyle/>
          <a:p>
            <a:pPr marL="267206" indent="-267206" algn="just">
              <a:buFont typeface="Arial" charset="0"/>
              <a:buChar char="•"/>
            </a:pPr>
            <a:endParaRPr lang="en-GB" sz="1870" dirty="0"/>
          </a:p>
          <a:p>
            <a:pPr marL="267206" indent="-267206" algn="just">
              <a:buFont typeface="Arial" charset="0"/>
              <a:buChar char="•"/>
            </a:pPr>
            <a:endParaRPr lang="en-GB" sz="1870" dirty="0"/>
          </a:p>
          <a:p>
            <a:pPr marL="267206" indent="-267206" algn="just">
              <a:buFont typeface="Arial" charset="0"/>
              <a:buChar char="•"/>
            </a:pPr>
            <a:endParaRPr lang="en-GB" sz="1870" dirty="0"/>
          </a:p>
          <a:p>
            <a:pPr marL="267206" indent="-267206" algn="just">
              <a:buFont typeface="Arial" charset="0"/>
              <a:buChar char="•"/>
            </a:pPr>
            <a:endParaRPr lang="en-GB" sz="1870" dirty="0"/>
          </a:p>
          <a:p>
            <a:pPr algn="just"/>
            <a:endParaRPr lang="en-GB" sz="1870" dirty="0">
              <a:latin typeface="Arial"/>
              <a:cs typeface="Arial"/>
            </a:endParaRPr>
          </a:p>
          <a:p>
            <a:pPr algn="just"/>
            <a:endParaRPr lang="en-GB" sz="1870" dirty="0">
              <a:latin typeface="Arial"/>
              <a:cs typeface="Arial"/>
            </a:endParaRPr>
          </a:p>
          <a:p>
            <a:pPr algn="just"/>
            <a:endParaRPr lang="en-US" sz="1870" dirty="0">
              <a:latin typeface="Arial"/>
              <a:cs typeface="Arial"/>
            </a:endParaRPr>
          </a:p>
        </p:txBody>
      </p:sp>
      <p:sp>
        <p:nvSpPr>
          <p:cNvPr id="43" name="Rectangle 42">
            <a:extLst>
              <a:ext uri="{FF2B5EF4-FFF2-40B4-BE49-F238E27FC236}">
                <a16:creationId xmlns:a16="http://schemas.microsoft.com/office/drawing/2014/main" id="{5751257A-9686-8244-939D-6485369D4A66}"/>
              </a:ext>
            </a:extLst>
          </p:cNvPr>
          <p:cNvSpPr/>
          <p:nvPr/>
        </p:nvSpPr>
        <p:spPr>
          <a:xfrm>
            <a:off x="18010374" y="16515253"/>
            <a:ext cx="8701541" cy="2412968"/>
          </a:xfrm>
          <a:prstGeom prst="rect">
            <a:avLst/>
          </a:prstGeom>
        </p:spPr>
        <p:txBody>
          <a:bodyPr wrap="square">
            <a:spAutoFit/>
          </a:bodyPr>
          <a:lstStyle/>
          <a:p>
            <a:pPr algn="just"/>
            <a:endParaRPr lang="en-GB" sz="2000" dirty="0"/>
          </a:p>
          <a:p>
            <a:pPr algn="just"/>
            <a:endParaRPr lang="en-GB" sz="2000" dirty="0"/>
          </a:p>
          <a:p>
            <a:r>
              <a:rPr lang="en-US" sz="1800" dirty="0">
                <a:latin typeface="Helvetica" pitchFamily="2" charset="0"/>
              </a:rPr>
              <a:t>[1] </a:t>
            </a:r>
            <a:r>
              <a:rPr lang="en-US" sz="1800" dirty="0" err="1">
                <a:latin typeface="Helvetica" pitchFamily="2" charset="0"/>
              </a:rPr>
              <a:t>Troccoli</a:t>
            </a:r>
            <a:r>
              <a:rPr lang="en-US" sz="1800" dirty="0">
                <a:latin typeface="Helvetica" pitchFamily="2" charset="0"/>
              </a:rPr>
              <a:t> et al. “Predicting CS106 Office Hours Queuing Times” presented during CS229 poster session in Autumn 2017, Stanford, CA, 2017</a:t>
            </a:r>
          </a:p>
          <a:p>
            <a:pPr algn="just"/>
            <a:endParaRPr lang="en-GB" sz="1870" dirty="0"/>
          </a:p>
          <a:p>
            <a:pPr algn="just"/>
            <a:endParaRPr lang="en-GB" sz="1870" dirty="0">
              <a:latin typeface="Arial"/>
              <a:cs typeface="Arial"/>
            </a:endParaRPr>
          </a:p>
          <a:p>
            <a:pPr algn="just"/>
            <a:endParaRPr lang="en-GB" sz="1870" dirty="0">
              <a:latin typeface="Arial"/>
              <a:cs typeface="Arial"/>
            </a:endParaRPr>
          </a:p>
          <a:p>
            <a:pPr algn="just"/>
            <a:endParaRPr lang="en-US" sz="1870" dirty="0">
              <a:latin typeface="Arial"/>
              <a:cs typeface="Arial"/>
            </a:endParaRPr>
          </a:p>
        </p:txBody>
      </p:sp>
      <p:sp>
        <p:nvSpPr>
          <p:cNvPr id="19" name="Rectangle 2">
            <a:extLst>
              <a:ext uri="{FF2B5EF4-FFF2-40B4-BE49-F238E27FC236}">
                <a16:creationId xmlns:a16="http://schemas.microsoft.com/office/drawing/2014/main" id="{F8BC17A6-D475-D945-A372-150AD5B87FF6}"/>
              </a:ext>
            </a:extLst>
          </p:cNvPr>
          <p:cNvSpPr>
            <a:spLocks noChangeArrowheads="1"/>
          </p:cNvSpPr>
          <p:nvPr/>
        </p:nvSpPr>
        <p:spPr bwMode="auto">
          <a:xfrm>
            <a:off x="1" y="-2932868"/>
            <a:ext cx="131970" cy="64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315" tIns="32657" rIns="65315" bIns="32657" numCol="1" anchor="ctr" anchorCtr="0" compatLnSpc="1">
            <a:prstTxWarp prst="textNoShape">
              <a:avLst/>
            </a:prstTxWarp>
            <a:spAutoFit/>
          </a:bodyPr>
          <a:lstStyle/>
          <a:p>
            <a:endParaRPr lang="en-US" sz="3734"/>
          </a:p>
        </p:txBody>
      </p:sp>
      <p:sp>
        <p:nvSpPr>
          <p:cNvPr id="21" name="Rectangle 4">
            <a:extLst>
              <a:ext uri="{FF2B5EF4-FFF2-40B4-BE49-F238E27FC236}">
                <a16:creationId xmlns:a16="http://schemas.microsoft.com/office/drawing/2014/main" id="{9EFFF2BB-06F1-C244-A9AD-4B1BCEDECAA3}"/>
              </a:ext>
            </a:extLst>
          </p:cNvPr>
          <p:cNvSpPr>
            <a:spLocks noChangeArrowheads="1"/>
          </p:cNvSpPr>
          <p:nvPr/>
        </p:nvSpPr>
        <p:spPr bwMode="auto">
          <a:xfrm>
            <a:off x="108859" y="-2824011"/>
            <a:ext cx="131970" cy="64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315" tIns="32657" rIns="65315" bIns="32657" numCol="1" anchor="ctr" anchorCtr="0" compatLnSpc="1">
            <a:prstTxWarp prst="textNoShape">
              <a:avLst/>
            </a:prstTxWarp>
            <a:spAutoFit/>
          </a:bodyPr>
          <a:lstStyle/>
          <a:p>
            <a:endParaRPr lang="en-US" sz="3734"/>
          </a:p>
        </p:txBody>
      </p:sp>
      <p:sp>
        <p:nvSpPr>
          <p:cNvPr id="22" name="Rectangle 6">
            <a:extLst>
              <a:ext uri="{FF2B5EF4-FFF2-40B4-BE49-F238E27FC236}">
                <a16:creationId xmlns:a16="http://schemas.microsoft.com/office/drawing/2014/main" id="{1FBE330D-AF4A-1344-9ACC-27B48D115892}"/>
              </a:ext>
            </a:extLst>
          </p:cNvPr>
          <p:cNvSpPr>
            <a:spLocks noChangeArrowheads="1"/>
          </p:cNvSpPr>
          <p:nvPr/>
        </p:nvSpPr>
        <p:spPr bwMode="auto">
          <a:xfrm>
            <a:off x="217715" y="-2715153"/>
            <a:ext cx="131970" cy="64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315" tIns="32657" rIns="65315" bIns="32657" numCol="1" anchor="ctr" anchorCtr="0" compatLnSpc="1">
            <a:prstTxWarp prst="textNoShape">
              <a:avLst/>
            </a:prstTxWarp>
            <a:spAutoFit/>
          </a:bodyPr>
          <a:lstStyle/>
          <a:p>
            <a:endParaRPr lang="en-US" sz="3734"/>
          </a:p>
        </p:txBody>
      </p:sp>
      <p:sp>
        <p:nvSpPr>
          <p:cNvPr id="23" name="Rectangle 8">
            <a:extLst>
              <a:ext uri="{FF2B5EF4-FFF2-40B4-BE49-F238E27FC236}">
                <a16:creationId xmlns:a16="http://schemas.microsoft.com/office/drawing/2014/main" id="{27ACA8B1-3737-3B48-8288-FE0BF415F8F4}"/>
              </a:ext>
            </a:extLst>
          </p:cNvPr>
          <p:cNvSpPr>
            <a:spLocks noChangeArrowheads="1"/>
          </p:cNvSpPr>
          <p:nvPr/>
        </p:nvSpPr>
        <p:spPr bwMode="auto">
          <a:xfrm>
            <a:off x="326573" y="-2606297"/>
            <a:ext cx="131970" cy="64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315" tIns="32657" rIns="65315" bIns="32657" numCol="1" anchor="ctr" anchorCtr="0" compatLnSpc="1">
            <a:prstTxWarp prst="textNoShape">
              <a:avLst/>
            </a:prstTxWarp>
            <a:spAutoFit/>
          </a:bodyPr>
          <a:lstStyle/>
          <a:p>
            <a:endParaRPr lang="en-US" sz="3734"/>
          </a:p>
        </p:txBody>
      </p:sp>
      <p:sp>
        <p:nvSpPr>
          <p:cNvPr id="25" name="Rectangle 10">
            <a:extLst>
              <a:ext uri="{FF2B5EF4-FFF2-40B4-BE49-F238E27FC236}">
                <a16:creationId xmlns:a16="http://schemas.microsoft.com/office/drawing/2014/main" id="{B3F19222-FC85-B844-A5E4-743BF94ECCA9}"/>
              </a:ext>
            </a:extLst>
          </p:cNvPr>
          <p:cNvSpPr>
            <a:spLocks noChangeArrowheads="1"/>
          </p:cNvSpPr>
          <p:nvPr/>
        </p:nvSpPr>
        <p:spPr bwMode="auto">
          <a:xfrm>
            <a:off x="435430" y="-2497440"/>
            <a:ext cx="131970" cy="64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315" tIns="32657" rIns="65315" bIns="32657" numCol="1" anchor="ctr" anchorCtr="0" compatLnSpc="1">
            <a:prstTxWarp prst="textNoShape">
              <a:avLst/>
            </a:prstTxWarp>
            <a:spAutoFit/>
          </a:bodyPr>
          <a:lstStyle/>
          <a:p>
            <a:endParaRPr lang="en-US" sz="3734"/>
          </a:p>
        </p:txBody>
      </p:sp>
      <p:sp>
        <p:nvSpPr>
          <p:cNvPr id="37" name="Rectangle 12">
            <a:extLst>
              <a:ext uri="{FF2B5EF4-FFF2-40B4-BE49-F238E27FC236}">
                <a16:creationId xmlns:a16="http://schemas.microsoft.com/office/drawing/2014/main" id="{D7D8015C-AA8B-CD46-B803-2345727EBED3}"/>
              </a:ext>
            </a:extLst>
          </p:cNvPr>
          <p:cNvSpPr>
            <a:spLocks noChangeArrowheads="1"/>
          </p:cNvSpPr>
          <p:nvPr/>
        </p:nvSpPr>
        <p:spPr bwMode="auto">
          <a:xfrm>
            <a:off x="1" y="-2932868"/>
            <a:ext cx="131970" cy="64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315" tIns="32657" rIns="65315" bIns="32657" numCol="1" anchor="ctr" anchorCtr="0" compatLnSpc="1">
            <a:prstTxWarp prst="textNoShape">
              <a:avLst/>
            </a:prstTxWarp>
            <a:spAutoFit/>
          </a:bodyPr>
          <a:lstStyle/>
          <a:p>
            <a:endParaRPr lang="en-US" sz="3734"/>
          </a:p>
        </p:txBody>
      </p:sp>
      <p:sp>
        <p:nvSpPr>
          <p:cNvPr id="48" name="Rectangle 47"/>
          <p:cNvSpPr>
            <a:spLocks noChangeArrowheads="1"/>
          </p:cNvSpPr>
          <p:nvPr/>
        </p:nvSpPr>
        <p:spPr bwMode="auto">
          <a:xfrm>
            <a:off x="8944380" y="2943814"/>
            <a:ext cx="8423857" cy="762000"/>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Methodology</a:t>
            </a:r>
          </a:p>
        </p:txBody>
      </p:sp>
      <p:sp>
        <p:nvSpPr>
          <p:cNvPr id="38" name="Rectangle 37">
            <a:extLst>
              <a:ext uri="{FF2B5EF4-FFF2-40B4-BE49-F238E27FC236}">
                <a16:creationId xmlns:a16="http://schemas.microsoft.com/office/drawing/2014/main" id="{EE7B1EAE-E581-FB4C-9DEA-A64A58CFBDF4}"/>
              </a:ext>
            </a:extLst>
          </p:cNvPr>
          <p:cNvSpPr>
            <a:spLocks noChangeArrowheads="1"/>
          </p:cNvSpPr>
          <p:nvPr/>
        </p:nvSpPr>
        <p:spPr bwMode="auto">
          <a:xfrm>
            <a:off x="547724" y="11896955"/>
            <a:ext cx="7826825" cy="723657"/>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Features and Preliminary Statistics</a:t>
            </a:r>
          </a:p>
        </p:txBody>
      </p:sp>
      <p:sp>
        <p:nvSpPr>
          <p:cNvPr id="39" name="Rectangle 38">
            <a:extLst>
              <a:ext uri="{FF2B5EF4-FFF2-40B4-BE49-F238E27FC236}">
                <a16:creationId xmlns:a16="http://schemas.microsoft.com/office/drawing/2014/main" id="{6C49F12A-4F0A-8C47-B281-8462E5DBB74A}"/>
              </a:ext>
            </a:extLst>
          </p:cNvPr>
          <p:cNvSpPr/>
          <p:nvPr/>
        </p:nvSpPr>
        <p:spPr>
          <a:xfrm>
            <a:off x="653548" y="12762511"/>
            <a:ext cx="7770728" cy="3238644"/>
          </a:xfrm>
          <a:prstGeom prst="rect">
            <a:avLst/>
          </a:prstGeom>
        </p:spPr>
        <p:txBody>
          <a:bodyPr wrap="square">
            <a:spAutoFit/>
          </a:bodyPr>
          <a:lstStyle/>
          <a:p>
            <a:pPr marL="342900" indent="-342900">
              <a:lnSpc>
                <a:spcPct val="110000"/>
              </a:lnSpc>
              <a:buFont typeface="Arial" panose="020B0604020202020204" pitchFamily="34" charset="0"/>
              <a:buChar char="•"/>
            </a:pPr>
            <a:r>
              <a:rPr lang="en-US" sz="2000" dirty="0">
                <a:latin typeface="Helvetica" pitchFamily="2" charset="0"/>
                <a:cs typeface="Arial"/>
              </a:rPr>
              <a:t>Load influx is significantly and positively correlated with: </a:t>
            </a:r>
          </a:p>
          <a:p>
            <a:pPr>
              <a:lnSpc>
                <a:spcPct val="110000"/>
              </a:lnSpc>
            </a:pPr>
            <a:r>
              <a:rPr lang="en-US" sz="2000" b="1" dirty="0">
                <a:latin typeface="Helvetica" pitchFamily="2" charset="0"/>
                <a:cs typeface="Arial"/>
              </a:rPr>
              <a:t>     Week number </a:t>
            </a:r>
            <a:r>
              <a:rPr lang="en-US" sz="2000" dirty="0">
                <a:latin typeface="Helvetica" pitchFamily="2" charset="0"/>
                <a:cs typeface="Arial"/>
              </a:rPr>
              <a:t>(r = 0.07)  and </a:t>
            </a:r>
            <a:r>
              <a:rPr lang="en-US" sz="2000" b="1" dirty="0">
                <a:latin typeface="Helvetica" pitchFamily="2" charset="0"/>
                <a:cs typeface="Arial"/>
              </a:rPr>
              <a:t>Number of servers </a:t>
            </a:r>
            <a:r>
              <a:rPr lang="en-US" sz="2000" dirty="0">
                <a:latin typeface="Helvetica" pitchFamily="2" charset="0"/>
                <a:cs typeface="Arial"/>
              </a:rPr>
              <a:t>(r = 0.32)</a:t>
            </a:r>
          </a:p>
          <a:p>
            <a:pPr marL="342900" indent="-342900">
              <a:lnSpc>
                <a:spcPct val="110000"/>
              </a:lnSpc>
              <a:buFont typeface="Arial" panose="020B0604020202020204" pitchFamily="34" charset="0"/>
              <a:buChar char="•"/>
            </a:pPr>
            <a:r>
              <a:rPr lang="en-US" sz="2000" dirty="0">
                <a:latin typeface="Helvetica" pitchFamily="2" charset="0"/>
                <a:cs typeface="Arial"/>
              </a:rPr>
              <a:t>Significantly and negatively correlated with: </a:t>
            </a:r>
            <a:br>
              <a:rPr lang="en-US" sz="2000" dirty="0">
                <a:latin typeface="Helvetica" pitchFamily="2" charset="0"/>
                <a:cs typeface="Arial"/>
              </a:rPr>
            </a:br>
            <a:r>
              <a:rPr lang="en-US" sz="2000" b="1" dirty="0">
                <a:latin typeface="Helvetica" pitchFamily="2" charset="0"/>
                <a:cs typeface="Arial"/>
              </a:rPr>
              <a:t>Days left until assignment due </a:t>
            </a:r>
            <a:r>
              <a:rPr lang="en-US" sz="2000" dirty="0">
                <a:latin typeface="Helvetica" pitchFamily="2" charset="0"/>
                <a:cs typeface="Arial"/>
              </a:rPr>
              <a:t>(r= -0.08),  </a:t>
            </a:r>
            <a:r>
              <a:rPr lang="en-US" sz="2000" b="1" dirty="0">
                <a:latin typeface="Helvetica" pitchFamily="2" charset="0"/>
                <a:cs typeface="Arial"/>
              </a:rPr>
              <a:t>Hour of day </a:t>
            </a:r>
            <a:r>
              <a:rPr lang="en-US" sz="2000" dirty="0">
                <a:latin typeface="Helvetica" pitchFamily="2" charset="0"/>
                <a:cs typeface="Arial"/>
              </a:rPr>
              <a:t>(r = -0.10),  </a:t>
            </a:r>
            <a:r>
              <a:rPr lang="en-US" sz="2000" b="1" dirty="0">
                <a:latin typeface="Helvetica" pitchFamily="2" charset="0"/>
                <a:cs typeface="Arial"/>
              </a:rPr>
              <a:t>Weekday</a:t>
            </a:r>
            <a:r>
              <a:rPr lang="en-US" sz="2000" dirty="0">
                <a:latin typeface="Helvetica" pitchFamily="2" charset="0"/>
                <a:cs typeface="Arial"/>
              </a:rPr>
              <a:t> (r=-0.09), </a:t>
            </a:r>
            <a:r>
              <a:rPr lang="en-US" sz="2000" b="1" dirty="0">
                <a:latin typeface="Helvetica" pitchFamily="2" charset="0"/>
                <a:cs typeface="Arial"/>
              </a:rPr>
              <a:t>Days until next exam </a:t>
            </a:r>
            <a:r>
              <a:rPr lang="en-US" sz="2000" dirty="0">
                <a:latin typeface="Helvetica" pitchFamily="2" charset="0"/>
                <a:cs typeface="Arial"/>
              </a:rPr>
              <a:t>(r = -0.06)</a:t>
            </a:r>
          </a:p>
          <a:p>
            <a:pPr algn="ctr">
              <a:lnSpc>
                <a:spcPct val="110000"/>
              </a:lnSpc>
            </a:pPr>
            <a:endParaRPr lang="en-US" sz="1200" dirty="0">
              <a:latin typeface="Helvetica" pitchFamily="2" charset="0"/>
              <a:cs typeface="Arial"/>
            </a:endParaRPr>
          </a:p>
          <a:p>
            <a:pPr algn="ctr">
              <a:lnSpc>
                <a:spcPct val="110000"/>
              </a:lnSpc>
            </a:pPr>
            <a:endParaRPr lang="en-US" sz="1870" dirty="0">
              <a:cs typeface="Arial"/>
            </a:endParaRPr>
          </a:p>
          <a:p>
            <a:pPr marL="342900" indent="-342900" algn="ctr">
              <a:lnSpc>
                <a:spcPct val="110000"/>
              </a:lnSpc>
              <a:buFontTx/>
              <a:buChar char="-"/>
            </a:pPr>
            <a:endParaRPr lang="en-US" sz="1870" dirty="0">
              <a:cs typeface="Arial"/>
            </a:endParaRPr>
          </a:p>
          <a:p>
            <a:pPr algn="ctr">
              <a:lnSpc>
                <a:spcPct val="110000"/>
              </a:lnSpc>
            </a:pPr>
            <a:endParaRPr lang="en-US" sz="1870" dirty="0">
              <a:cs typeface="Arial"/>
            </a:endParaRPr>
          </a:p>
          <a:p>
            <a:pPr algn="ctr">
              <a:lnSpc>
                <a:spcPct val="110000"/>
              </a:lnSpc>
            </a:pPr>
            <a:endParaRPr lang="en-US" sz="1870" dirty="0">
              <a:cs typeface="Arial"/>
            </a:endParaRPr>
          </a:p>
        </p:txBody>
      </p:sp>
      <p:graphicFrame>
        <p:nvGraphicFramePr>
          <p:cNvPr id="6" name="Table 5">
            <a:extLst>
              <a:ext uri="{FF2B5EF4-FFF2-40B4-BE49-F238E27FC236}">
                <a16:creationId xmlns:a16="http://schemas.microsoft.com/office/drawing/2014/main" id="{BC8BEB52-25A2-B548-9B0F-4D2CD0C142CE}"/>
              </a:ext>
            </a:extLst>
          </p:cNvPr>
          <p:cNvGraphicFramePr>
            <a:graphicFrameLocks noGrp="1"/>
          </p:cNvGraphicFramePr>
          <p:nvPr>
            <p:extLst>
              <p:ext uri="{D42A27DB-BD31-4B8C-83A1-F6EECF244321}">
                <p14:modId xmlns:p14="http://schemas.microsoft.com/office/powerpoint/2010/main" val="907111339"/>
              </p:ext>
            </p:extLst>
          </p:nvPr>
        </p:nvGraphicFramePr>
        <p:xfrm>
          <a:off x="574615" y="10070316"/>
          <a:ext cx="7773044" cy="1588476"/>
        </p:xfrm>
        <a:graphic>
          <a:graphicData uri="http://schemas.openxmlformats.org/drawingml/2006/table">
            <a:tbl>
              <a:tblPr/>
              <a:tblGrid>
                <a:gridCol w="712139">
                  <a:extLst>
                    <a:ext uri="{9D8B030D-6E8A-4147-A177-3AD203B41FA5}">
                      <a16:colId xmlns:a16="http://schemas.microsoft.com/office/drawing/2014/main" val="2518818810"/>
                    </a:ext>
                  </a:extLst>
                </a:gridCol>
                <a:gridCol w="979756">
                  <a:extLst>
                    <a:ext uri="{9D8B030D-6E8A-4147-A177-3AD203B41FA5}">
                      <a16:colId xmlns:a16="http://schemas.microsoft.com/office/drawing/2014/main" val="3701162585"/>
                    </a:ext>
                  </a:extLst>
                </a:gridCol>
                <a:gridCol w="1426819">
                  <a:extLst>
                    <a:ext uri="{9D8B030D-6E8A-4147-A177-3AD203B41FA5}">
                      <a16:colId xmlns:a16="http://schemas.microsoft.com/office/drawing/2014/main" val="1951519735"/>
                    </a:ext>
                  </a:extLst>
                </a:gridCol>
                <a:gridCol w="915605">
                  <a:extLst>
                    <a:ext uri="{9D8B030D-6E8A-4147-A177-3AD203B41FA5}">
                      <a16:colId xmlns:a16="http://schemas.microsoft.com/office/drawing/2014/main" val="2152933948"/>
                    </a:ext>
                  </a:extLst>
                </a:gridCol>
                <a:gridCol w="1251328">
                  <a:extLst>
                    <a:ext uri="{9D8B030D-6E8A-4147-A177-3AD203B41FA5}">
                      <a16:colId xmlns:a16="http://schemas.microsoft.com/office/drawing/2014/main" val="3451126802"/>
                    </a:ext>
                  </a:extLst>
                </a:gridCol>
                <a:gridCol w="1060578">
                  <a:extLst>
                    <a:ext uri="{9D8B030D-6E8A-4147-A177-3AD203B41FA5}">
                      <a16:colId xmlns:a16="http://schemas.microsoft.com/office/drawing/2014/main" val="1529208494"/>
                    </a:ext>
                  </a:extLst>
                </a:gridCol>
                <a:gridCol w="1426819">
                  <a:extLst>
                    <a:ext uri="{9D8B030D-6E8A-4147-A177-3AD203B41FA5}">
                      <a16:colId xmlns:a16="http://schemas.microsoft.com/office/drawing/2014/main" val="2177897629"/>
                    </a:ext>
                  </a:extLst>
                </a:gridCol>
              </a:tblGrid>
              <a:tr h="441606">
                <a:tc>
                  <a:txBody>
                    <a:bodyPr/>
                    <a:lstStyle/>
                    <a:p>
                      <a:pPr algn="ctr" fontAlgn="b"/>
                      <a:r>
                        <a:rPr lang="en-US" sz="1300" b="1" i="0" u="none" strike="noStrike">
                          <a:solidFill>
                            <a:srgbClr val="000000"/>
                          </a:solidFill>
                          <a:effectLst/>
                          <a:latin typeface="Helvetica" pitchFamily="2" charset="0"/>
                        </a:rPr>
                        <a:t>Class</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dirty="0">
                          <a:solidFill>
                            <a:srgbClr val="000000"/>
                          </a:solidFill>
                          <a:effectLst/>
                          <a:latin typeface="Helvetica" pitchFamily="2" charset="0"/>
                        </a:rPr>
                        <a:t>Quarter </a:t>
                      </a:r>
                    </a:p>
                    <a:p>
                      <a:pPr algn="ctr" fontAlgn="b"/>
                      <a:r>
                        <a:rPr lang="en-US" sz="1300" b="1" i="0" u="none" strike="noStrike" dirty="0">
                          <a:solidFill>
                            <a:srgbClr val="000000"/>
                          </a:solidFill>
                          <a:effectLst/>
                          <a:latin typeface="Helvetica" pitchFamily="2" charset="0"/>
                        </a:rPr>
                        <a:t>&amp; Year</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dirty="0">
                          <a:solidFill>
                            <a:srgbClr val="000000"/>
                          </a:solidFill>
                          <a:effectLst/>
                          <a:latin typeface="Helvetica" pitchFamily="2" charset="0"/>
                        </a:rPr>
                        <a:t>#OH-Active </a:t>
                      </a:r>
                    </a:p>
                    <a:p>
                      <a:pPr algn="ctr" fontAlgn="b"/>
                      <a:r>
                        <a:rPr lang="en-US" sz="1300" b="1" i="0" u="none" strike="noStrike" dirty="0">
                          <a:solidFill>
                            <a:srgbClr val="000000"/>
                          </a:solidFill>
                          <a:effectLst/>
                          <a:latin typeface="Helvetica" pitchFamily="2" charset="0"/>
                        </a:rPr>
                        <a:t>TAs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dirty="0">
                          <a:solidFill>
                            <a:srgbClr val="000000"/>
                          </a:solidFill>
                          <a:effectLst/>
                          <a:latin typeface="Helvetica" pitchFamily="2" charset="0"/>
                        </a:rPr>
                        <a:t>Total </a:t>
                      </a:r>
                    </a:p>
                    <a:p>
                      <a:pPr algn="ctr" fontAlgn="b"/>
                      <a:r>
                        <a:rPr lang="en-US" sz="1300" b="1" i="0" u="none" strike="noStrike" dirty="0">
                          <a:solidFill>
                            <a:srgbClr val="000000"/>
                          </a:solidFill>
                          <a:effectLst/>
                          <a:latin typeface="Helvetica" pitchFamily="2" charset="0"/>
                        </a:rPr>
                        <a:t># Students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dirty="0">
                          <a:solidFill>
                            <a:srgbClr val="000000"/>
                          </a:solidFill>
                          <a:effectLst/>
                          <a:latin typeface="Helvetica" pitchFamily="2" charset="0"/>
                        </a:rPr>
                        <a:t>Total </a:t>
                      </a:r>
                    </a:p>
                    <a:p>
                      <a:pPr algn="ctr" fontAlgn="b"/>
                      <a:r>
                        <a:rPr lang="en-US" sz="1300" b="1" i="0" u="none" strike="noStrike" dirty="0">
                          <a:solidFill>
                            <a:srgbClr val="000000"/>
                          </a:solidFill>
                          <a:effectLst/>
                          <a:latin typeface="Helvetica" pitchFamily="2" charset="0"/>
                        </a:rPr>
                        <a:t>OH Hours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dirty="0">
                          <a:solidFill>
                            <a:srgbClr val="000000"/>
                          </a:solidFill>
                          <a:effectLst/>
                          <a:latin typeface="Helvetica" pitchFamily="2" charset="0"/>
                        </a:rPr>
                        <a:t>Total </a:t>
                      </a:r>
                    </a:p>
                    <a:p>
                      <a:pPr algn="ctr" fontAlgn="b"/>
                      <a:r>
                        <a:rPr lang="en-US" sz="1300" b="1" i="0" u="none" strike="noStrike" dirty="0">
                          <a:solidFill>
                            <a:srgbClr val="000000"/>
                          </a:solidFill>
                          <a:effectLst/>
                          <a:latin typeface="Helvetica" pitchFamily="2" charset="0"/>
                        </a:rPr>
                        <a:t>Served</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dirty="0">
                          <a:solidFill>
                            <a:srgbClr val="000000"/>
                          </a:solidFill>
                          <a:effectLst/>
                          <a:latin typeface="Helvetica" pitchFamily="2" charset="0"/>
                        </a:rPr>
                        <a:t>Total </a:t>
                      </a:r>
                    </a:p>
                    <a:p>
                      <a:pPr algn="ctr" fontAlgn="b"/>
                      <a:r>
                        <a:rPr lang="en-US" sz="1300" b="1" i="0" u="none" strike="noStrike" dirty="0">
                          <a:solidFill>
                            <a:srgbClr val="000000"/>
                          </a:solidFill>
                          <a:effectLst/>
                          <a:latin typeface="Helvetica" pitchFamily="2" charset="0"/>
                        </a:rPr>
                        <a:t>Load Influx </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2565935"/>
                  </a:ext>
                </a:extLst>
              </a:tr>
              <a:tr h="273130">
                <a:tc>
                  <a:txBody>
                    <a:bodyPr/>
                    <a:lstStyle/>
                    <a:p>
                      <a:pPr algn="ctr" fontAlgn="b"/>
                      <a:r>
                        <a:rPr lang="en-US" sz="1200" b="0" i="0" u="none" strike="noStrike">
                          <a:solidFill>
                            <a:srgbClr val="000000"/>
                          </a:solidFill>
                          <a:effectLst/>
                          <a:latin typeface="Helvetica Light" panose="020B0403020202020204" pitchFamily="34" charset="0"/>
                        </a:rPr>
                        <a:t>CS107</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Spring 2017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13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184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415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1722</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21873.09</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3595444"/>
                  </a:ext>
                </a:extLst>
              </a:tr>
              <a:tr h="306301">
                <a:tc>
                  <a:txBody>
                    <a:bodyPr/>
                    <a:lstStyle/>
                    <a:p>
                      <a:pPr algn="ctr" fontAlgn="b"/>
                      <a:r>
                        <a:rPr lang="en-US" sz="1200" b="0" i="0" u="none" strike="noStrike">
                          <a:solidFill>
                            <a:srgbClr val="000000"/>
                          </a:solidFill>
                          <a:effectLst/>
                          <a:latin typeface="Helvetica Light" panose="020B0403020202020204" pitchFamily="34" charset="0"/>
                        </a:rPr>
                        <a:t>CS161</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Spring 2017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6</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93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204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875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15380.68</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2020395"/>
                  </a:ext>
                </a:extLst>
              </a:tr>
              <a:tr h="338839">
                <a:tc>
                  <a:txBody>
                    <a:bodyPr/>
                    <a:lstStyle/>
                    <a:p>
                      <a:pPr algn="ctr" fontAlgn="b"/>
                      <a:r>
                        <a:rPr lang="en-US" sz="1200" b="0" i="0" u="none" strike="noStrike">
                          <a:solidFill>
                            <a:srgbClr val="000000"/>
                          </a:solidFill>
                          <a:effectLst/>
                          <a:latin typeface="Helvetica Light" panose="020B0403020202020204" pitchFamily="34" charset="0"/>
                        </a:rPr>
                        <a:t>CS110</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Spring 2018</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187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223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1749</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35459.1</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8243580"/>
                  </a:ext>
                </a:extLst>
              </a:tr>
              <a:tr h="228600">
                <a:tc>
                  <a:txBody>
                    <a:bodyPr/>
                    <a:lstStyle/>
                    <a:p>
                      <a:pPr algn="ctr" fontAlgn="b"/>
                      <a:r>
                        <a:rPr lang="en-US" sz="1200" b="0" i="0" u="none" strike="noStrike">
                          <a:solidFill>
                            <a:srgbClr val="000000"/>
                          </a:solidFill>
                          <a:effectLst/>
                          <a:latin typeface="Helvetica Light" panose="020B0403020202020204" pitchFamily="34" charset="0"/>
                        </a:rPr>
                        <a:t>CS229</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Autumn 2018</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17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634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369</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1390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31733.7</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49842"/>
                  </a:ext>
                </a:extLst>
              </a:tr>
            </a:tbl>
          </a:graphicData>
        </a:graphic>
      </p:graphicFrame>
      <p:sp>
        <p:nvSpPr>
          <p:cNvPr id="60" name="Rectangle 59">
            <a:extLst>
              <a:ext uri="{FF2B5EF4-FFF2-40B4-BE49-F238E27FC236}">
                <a16:creationId xmlns:a16="http://schemas.microsoft.com/office/drawing/2014/main" id="{D2D8D289-B037-714E-AD6D-07FE2F321936}"/>
              </a:ext>
            </a:extLst>
          </p:cNvPr>
          <p:cNvSpPr/>
          <p:nvPr/>
        </p:nvSpPr>
        <p:spPr>
          <a:xfrm>
            <a:off x="23964377" y="508155"/>
            <a:ext cx="2772944" cy="105454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lumMod val="75000"/>
                  </a:schemeClr>
                </a:solidFill>
              </a:rPr>
              <a:t>CS 221</a:t>
            </a:r>
          </a:p>
        </p:txBody>
      </p:sp>
      <p:grpSp>
        <p:nvGrpSpPr>
          <p:cNvPr id="14" name="Group 13">
            <a:extLst>
              <a:ext uri="{FF2B5EF4-FFF2-40B4-BE49-F238E27FC236}">
                <a16:creationId xmlns:a16="http://schemas.microsoft.com/office/drawing/2014/main" id="{DBC57ACA-1F60-3B40-B5D1-375166A4D0FD}"/>
              </a:ext>
            </a:extLst>
          </p:cNvPr>
          <p:cNvGrpSpPr/>
          <p:nvPr/>
        </p:nvGrpSpPr>
        <p:grpSpPr>
          <a:xfrm>
            <a:off x="23009853" y="-2304875"/>
            <a:ext cx="8844294" cy="1817887"/>
            <a:chOff x="17624535" y="4411754"/>
            <a:chExt cx="9808253" cy="2643503"/>
          </a:xfrm>
        </p:grpSpPr>
        <p:grpSp>
          <p:nvGrpSpPr>
            <p:cNvPr id="12" name="Group 11">
              <a:extLst>
                <a:ext uri="{FF2B5EF4-FFF2-40B4-BE49-F238E27FC236}">
                  <a16:creationId xmlns:a16="http://schemas.microsoft.com/office/drawing/2014/main" id="{1F21AC5A-70DC-B64C-8C14-26B1076103FF}"/>
                </a:ext>
              </a:extLst>
            </p:cNvPr>
            <p:cNvGrpSpPr/>
            <p:nvPr/>
          </p:nvGrpSpPr>
          <p:grpSpPr>
            <a:xfrm>
              <a:off x="18094769" y="4787732"/>
              <a:ext cx="8767785" cy="2267525"/>
              <a:chOff x="18094769" y="4787732"/>
              <a:chExt cx="8767785" cy="2267525"/>
            </a:xfrm>
          </p:grpSpPr>
          <p:pic>
            <p:nvPicPr>
              <p:cNvPr id="4" name="Picture 3">
                <a:extLst>
                  <a:ext uri="{FF2B5EF4-FFF2-40B4-BE49-F238E27FC236}">
                    <a16:creationId xmlns:a16="http://schemas.microsoft.com/office/drawing/2014/main" id="{400AA407-2F4B-E548-BAEF-B635B07BE19E}"/>
                  </a:ext>
                </a:extLst>
              </p:cNvPr>
              <p:cNvPicPr>
                <a:picLocks noChangeAspect="1"/>
              </p:cNvPicPr>
              <p:nvPr/>
            </p:nvPicPr>
            <p:blipFill>
              <a:blip r:embed="rId4"/>
              <a:stretch>
                <a:fillRect/>
              </a:stretch>
            </p:blipFill>
            <p:spPr>
              <a:xfrm>
                <a:off x="23840152" y="4810032"/>
                <a:ext cx="3022402" cy="2222928"/>
              </a:xfrm>
              <a:prstGeom prst="rect">
                <a:avLst/>
              </a:prstGeom>
            </p:spPr>
          </p:pic>
          <p:pic>
            <p:nvPicPr>
              <p:cNvPr id="7" name="Picture 6">
                <a:extLst>
                  <a:ext uri="{FF2B5EF4-FFF2-40B4-BE49-F238E27FC236}">
                    <a16:creationId xmlns:a16="http://schemas.microsoft.com/office/drawing/2014/main" id="{273282C8-A615-884F-9544-42220FDFECDD}"/>
                  </a:ext>
                </a:extLst>
              </p:cNvPr>
              <p:cNvPicPr>
                <a:picLocks noChangeAspect="1"/>
              </p:cNvPicPr>
              <p:nvPr/>
            </p:nvPicPr>
            <p:blipFill>
              <a:blip r:embed="rId5"/>
              <a:stretch>
                <a:fillRect/>
              </a:stretch>
            </p:blipFill>
            <p:spPr>
              <a:xfrm>
                <a:off x="20981335" y="4875708"/>
                <a:ext cx="2855281" cy="2130516"/>
              </a:xfrm>
              <a:prstGeom prst="rect">
                <a:avLst/>
              </a:prstGeom>
            </p:spPr>
          </p:pic>
          <p:pic>
            <p:nvPicPr>
              <p:cNvPr id="8" name="Picture 7">
                <a:extLst>
                  <a:ext uri="{FF2B5EF4-FFF2-40B4-BE49-F238E27FC236}">
                    <a16:creationId xmlns:a16="http://schemas.microsoft.com/office/drawing/2014/main" id="{22DCC4E4-787E-6744-8F3D-BAE5FC6EB75B}"/>
                  </a:ext>
                </a:extLst>
              </p:cNvPr>
              <p:cNvPicPr>
                <a:picLocks noChangeAspect="1"/>
              </p:cNvPicPr>
              <p:nvPr/>
            </p:nvPicPr>
            <p:blipFill>
              <a:blip r:embed="rId6"/>
              <a:stretch>
                <a:fillRect/>
              </a:stretch>
            </p:blipFill>
            <p:spPr>
              <a:xfrm>
                <a:off x="18094769" y="4787732"/>
                <a:ext cx="2873841" cy="2267525"/>
              </a:xfrm>
              <a:prstGeom prst="rect">
                <a:avLst/>
              </a:prstGeom>
            </p:spPr>
          </p:pic>
        </p:grpSp>
        <p:sp>
          <p:nvSpPr>
            <p:cNvPr id="59" name="TextBox 58">
              <a:extLst>
                <a:ext uri="{FF2B5EF4-FFF2-40B4-BE49-F238E27FC236}">
                  <a16:creationId xmlns:a16="http://schemas.microsoft.com/office/drawing/2014/main" id="{81F67041-EDD6-544B-99F7-E12D90C9B454}"/>
                </a:ext>
              </a:extLst>
            </p:cNvPr>
            <p:cNvSpPr txBox="1"/>
            <p:nvPr/>
          </p:nvSpPr>
          <p:spPr>
            <a:xfrm>
              <a:off x="17624535" y="4411754"/>
              <a:ext cx="9808253" cy="626580"/>
            </a:xfrm>
            <a:prstGeom prst="rect">
              <a:avLst/>
            </a:prstGeom>
            <a:noFill/>
          </p:spPr>
          <p:txBody>
            <a:bodyPr wrap="square" rtlCol="0">
              <a:spAutoFit/>
            </a:bodyPr>
            <a:lstStyle/>
            <a:p>
              <a:r>
                <a:rPr lang="en-US" sz="2200" dirty="0">
                  <a:latin typeface="Helvetica" pitchFamily="2" charset="0"/>
                </a:rPr>
                <a:t>        Without norm          With normalization     Norm + Early stopping</a:t>
              </a:r>
            </a:p>
          </p:txBody>
        </p:sp>
      </p:grpSp>
      <p:sp>
        <p:nvSpPr>
          <p:cNvPr id="62" name="TextBox 61">
            <a:extLst>
              <a:ext uri="{FF2B5EF4-FFF2-40B4-BE49-F238E27FC236}">
                <a16:creationId xmlns:a16="http://schemas.microsoft.com/office/drawing/2014/main" id="{DE09C6A8-0A93-424A-9648-7C59BF263DA9}"/>
              </a:ext>
            </a:extLst>
          </p:cNvPr>
          <p:cNvSpPr txBox="1"/>
          <p:nvPr/>
        </p:nvSpPr>
        <p:spPr>
          <a:xfrm>
            <a:off x="8957814" y="3743720"/>
            <a:ext cx="8215319"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Helvetica" pitchFamily="2" charset="0"/>
              </a:rPr>
              <a:t>We defined a new loss (Shrug loss) and used smoothing on labelled data to reduce penalty on outliers. </a:t>
            </a:r>
          </a:p>
          <a:p>
            <a:pPr marL="342900" indent="-342900">
              <a:buFont typeface="Arial" panose="020B0604020202020204" pitchFamily="34" charset="0"/>
              <a:buChar char="•"/>
            </a:pPr>
            <a:endParaRPr lang="en-US" sz="2000" dirty="0">
              <a:latin typeface="Helvetica" pitchFamily="2" charset="0"/>
            </a:endParaRPr>
          </a:p>
          <a:p>
            <a:pPr marL="342900" indent="-342900">
              <a:buFont typeface="Arial" panose="020B0604020202020204" pitchFamily="34" charset="0"/>
              <a:buChar char="•"/>
            </a:pPr>
            <a:endParaRPr lang="en-US" sz="2000" dirty="0">
              <a:latin typeface="Helvetica" pitchFamily="2" charset="0"/>
            </a:endParaRPr>
          </a:p>
          <a:p>
            <a:pPr marL="342900" indent="-342900">
              <a:buFont typeface="Arial" panose="020B0604020202020204" pitchFamily="34" charset="0"/>
              <a:buChar char="•"/>
            </a:pPr>
            <a:endParaRPr lang="en-US" sz="2000" dirty="0">
              <a:latin typeface="Helvetica" pitchFamily="2" charset="0"/>
            </a:endParaRPr>
          </a:p>
          <a:p>
            <a:endParaRPr lang="en-US" sz="2000" dirty="0">
              <a:latin typeface="Helvetica" pitchFamily="2" charset="0"/>
            </a:endParaRPr>
          </a:p>
          <a:p>
            <a:endParaRPr lang="en-US" sz="2000" dirty="0">
              <a:latin typeface="Helvetica" pitchFamily="2" charset="0"/>
            </a:endParaRPr>
          </a:p>
          <a:p>
            <a:pPr marL="342900" indent="-342900">
              <a:buFont typeface="Arial" panose="020B0604020202020204" pitchFamily="34" charset="0"/>
              <a:buChar char="•"/>
            </a:pPr>
            <a:r>
              <a:rPr lang="en-US" sz="2000" dirty="0">
                <a:latin typeface="Helvetica" pitchFamily="2" charset="0"/>
              </a:rPr>
              <a:t>To reduce contributions by outliers, we smooth out the data through convolution with a </a:t>
            </a:r>
            <a:r>
              <a:rPr lang="en-US" sz="2000" i="1" dirty="0">
                <a:latin typeface="Helvetica" pitchFamily="2" charset="0"/>
              </a:rPr>
              <a:t>Hann</a:t>
            </a:r>
            <a:r>
              <a:rPr lang="en-US" sz="2000" dirty="0">
                <a:latin typeface="Helvetica" pitchFamily="2" charset="0"/>
              </a:rPr>
              <a:t> window: </a:t>
            </a:r>
          </a:p>
          <a:p>
            <a:pPr marL="342900" indent="-342900">
              <a:buFont typeface="Arial" panose="020B0604020202020204" pitchFamily="34" charset="0"/>
              <a:buChar char="•"/>
            </a:pPr>
            <a:endParaRPr lang="en-US" sz="2000" dirty="0">
              <a:latin typeface="Helvetica" pitchFamily="2" charset="0"/>
            </a:endParaRPr>
          </a:p>
        </p:txBody>
      </p:sp>
      <p:pic>
        <p:nvPicPr>
          <p:cNvPr id="20" name="Picture 19">
            <a:extLst>
              <a:ext uri="{FF2B5EF4-FFF2-40B4-BE49-F238E27FC236}">
                <a16:creationId xmlns:a16="http://schemas.microsoft.com/office/drawing/2014/main" id="{214134BF-6497-2A47-81B1-0E920038EF19}"/>
              </a:ext>
            </a:extLst>
          </p:cNvPr>
          <p:cNvPicPr>
            <a:picLocks noChangeAspect="1"/>
          </p:cNvPicPr>
          <p:nvPr/>
        </p:nvPicPr>
        <p:blipFill>
          <a:blip r:embed="rId7"/>
          <a:stretch>
            <a:fillRect/>
          </a:stretch>
        </p:blipFill>
        <p:spPr>
          <a:xfrm>
            <a:off x="1351347" y="14533098"/>
            <a:ext cx="6268348" cy="3219911"/>
          </a:xfrm>
          <a:prstGeom prst="rect">
            <a:avLst/>
          </a:prstGeom>
        </p:spPr>
      </p:pic>
      <p:grpSp>
        <p:nvGrpSpPr>
          <p:cNvPr id="29" name="Group 28">
            <a:extLst>
              <a:ext uri="{FF2B5EF4-FFF2-40B4-BE49-F238E27FC236}">
                <a16:creationId xmlns:a16="http://schemas.microsoft.com/office/drawing/2014/main" id="{DCE0CBFE-F4A9-A547-B5BC-6A329C24310B}"/>
              </a:ext>
            </a:extLst>
          </p:cNvPr>
          <p:cNvGrpSpPr/>
          <p:nvPr/>
        </p:nvGrpSpPr>
        <p:grpSpPr>
          <a:xfrm>
            <a:off x="27551014" y="663152"/>
            <a:ext cx="4006646" cy="2820647"/>
            <a:chOff x="18092919" y="7417251"/>
            <a:chExt cx="5313251" cy="6664631"/>
          </a:xfrm>
        </p:grpSpPr>
        <p:pic>
          <p:nvPicPr>
            <p:cNvPr id="24" name="Picture 23">
              <a:extLst>
                <a:ext uri="{FF2B5EF4-FFF2-40B4-BE49-F238E27FC236}">
                  <a16:creationId xmlns:a16="http://schemas.microsoft.com/office/drawing/2014/main" id="{03D2B28E-312F-8C4D-9D58-BA29F27963B2}"/>
                </a:ext>
              </a:extLst>
            </p:cNvPr>
            <p:cNvPicPr>
              <a:picLocks noChangeAspect="1"/>
            </p:cNvPicPr>
            <p:nvPr/>
          </p:nvPicPr>
          <p:blipFill>
            <a:blip r:embed="rId8"/>
            <a:stretch>
              <a:fillRect/>
            </a:stretch>
          </p:blipFill>
          <p:spPr>
            <a:xfrm>
              <a:off x="18192123" y="7417251"/>
              <a:ext cx="5201278" cy="3804899"/>
            </a:xfrm>
            <a:prstGeom prst="rect">
              <a:avLst/>
            </a:prstGeom>
          </p:spPr>
        </p:pic>
        <p:sp>
          <p:nvSpPr>
            <p:cNvPr id="28" name="TextBox 27">
              <a:extLst>
                <a:ext uri="{FF2B5EF4-FFF2-40B4-BE49-F238E27FC236}">
                  <a16:creationId xmlns:a16="http://schemas.microsoft.com/office/drawing/2014/main" id="{E33C9CF2-DF6F-3041-A666-1289D6A5092C}"/>
                </a:ext>
              </a:extLst>
            </p:cNvPr>
            <p:cNvSpPr txBox="1"/>
            <p:nvPr/>
          </p:nvSpPr>
          <p:spPr>
            <a:xfrm>
              <a:off x="18092919" y="11318464"/>
              <a:ext cx="5313251" cy="2763418"/>
            </a:xfrm>
            <a:prstGeom prst="rect">
              <a:avLst/>
            </a:prstGeom>
            <a:noFill/>
          </p:spPr>
          <p:txBody>
            <a:bodyPr wrap="square" rtlCol="0">
              <a:spAutoFit/>
            </a:bodyPr>
            <a:lstStyle/>
            <a:p>
              <a:r>
                <a:rPr lang="en-US" sz="1400" dirty="0"/>
                <a:t>Initial mode (Univariate LSTM) predicts load influx spikes. (Blue- actual, orange – train predictions, green– validation predictions). Y-axis is the load influx, X-axis represents OH timeslots in chronological order.</a:t>
              </a:r>
            </a:p>
          </p:txBody>
        </p:sp>
      </p:grpSp>
      <p:sp>
        <p:nvSpPr>
          <p:cNvPr id="34" name="TextBox 33">
            <a:extLst>
              <a:ext uri="{FF2B5EF4-FFF2-40B4-BE49-F238E27FC236}">
                <a16:creationId xmlns:a16="http://schemas.microsoft.com/office/drawing/2014/main" id="{3D2B250D-BAA8-4533-9B11-D382FC9B7BC6}"/>
              </a:ext>
            </a:extLst>
          </p:cNvPr>
          <p:cNvSpPr txBox="1"/>
          <p:nvPr/>
        </p:nvSpPr>
        <p:spPr>
          <a:xfrm>
            <a:off x="17935033" y="14677017"/>
            <a:ext cx="8843419" cy="400110"/>
          </a:xfrm>
          <a:prstGeom prst="rect">
            <a:avLst/>
          </a:prstGeom>
          <a:noFill/>
        </p:spPr>
        <p:txBody>
          <a:bodyPr wrap="square" rtlCol="0">
            <a:spAutoFit/>
          </a:bodyPr>
          <a:lstStyle/>
          <a:p>
            <a:pPr marL="342900" indent="-342900">
              <a:buFont typeface="Arial" panose="020B0604020202020204" pitchFamily="34" charset="0"/>
              <a:buChar char="•"/>
            </a:pPr>
            <a:endParaRPr lang="en-US" sz="2000" dirty="0">
              <a:latin typeface="Helvetica" panose="020B0604020202020204" pitchFamily="34" charset="0"/>
              <a:cs typeface="Helvetica" panose="020B0604020202020204" pitchFamily="34" charset="0"/>
            </a:endParaRPr>
          </a:p>
        </p:txBody>
      </p:sp>
      <p:sp>
        <p:nvSpPr>
          <p:cNvPr id="65" name="Rectangle 64">
            <a:extLst>
              <a:ext uri="{FF2B5EF4-FFF2-40B4-BE49-F238E27FC236}">
                <a16:creationId xmlns:a16="http://schemas.microsoft.com/office/drawing/2014/main" id="{5A166A62-F4D4-DD48-941E-E63907825D72}"/>
              </a:ext>
            </a:extLst>
          </p:cNvPr>
          <p:cNvSpPr/>
          <p:nvPr/>
        </p:nvSpPr>
        <p:spPr>
          <a:xfrm>
            <a:off x="18035780" y="12554095"/>
            <a:ext cx="8894230" cy="4212340"/>
          </a:xfrm>
          <a:prstGeom prst="rect">
            <a:avLst/>
          </a:prstGeom>
        </p:spPr>
        <p:txBody>
          <a:bodyPr wrap="square" lIns="56802" tIns="28401" rIns="56802" bIns="28401">
            <a:spAutoFit/>
          </a:bodyPr>
          <a:lstStyle/>
          <a:p>
            <a:pPr marL="326579" indent="-326579">
              <a:buFont typeface="Arial" panose="020B0604020202020204" pitchFamily="34" charset="0"/>
              <a:buChar char="•"/>
            </a:pPr>
            <a:r>
              <a:rPr lang="en-US" sz="1800" dirty="0">
                <a:latin typeface="Helvetica" pitchFamily="2" charset="0"/>
              </a:rPr>
              <a:t>Using data scraped off of Stanford course resources, a fully connected NN, and Gibbs sampling, we have come up with a system that schedules TA hours (within realistic constraints) that appears to correlate well with student demand. </a:t>
            </a:r>
          </a:p>
          <a:p>
            <a:pPr marL="326579" indent="-326579">
              <a:buFont typeface="Arial" panose="020B0604020202020204" pitchFamily="34" charset="0"/>
              <a:buChar char="•"/>
            </a:pPr>
            <a:r>
              <a:rPr lang="en-US" sz="1800" dirty="0">
                <a:latin typeface="Helvetica" pitchFamily="2" charset="0"/>
              </a:rPr>
              <a:t>Shrug loss and smoothing greatly contributed to reduction of validation set error.</a:t>
            </a:r>
          </a:p>
          <a:p>
            <a:pPr marL="326579" indent="-326579">
              <a:buFont typeface="Arial" panose="020B0604020202020204" pitchFamily="34" charset="0"/>
              <a:buChar char="•"/>
            </a:pPr>
            <a:r>
              <a:rPr lang="en-US" sz="1800" dirty="0">
                <a:latin typeface="Helvetica" pitchFamily="2" charset="0"/>
              </a:rPr>
              <a:t>Major challenges for inference: figuring out a model that balanced bias with variance and coming up with a loss that didn’t penalize outliers excessively. Furthermore, real student demand is highly dependent on actual TA schedule, which made the correlation between actual TA schedule and real load influx an unrealistic metric to achieve.</a:t>
            </a:r>
          </a:p>
          <a:p>
            <a:pPr marL="326579" indent="-326579">
              <a:buFont typeface="Arial" panose="020B0604020202020204" pitchFamily="34" charset="0"/>
              <a:buChar char="•"/>
            </a:pPr>
            <a:r>
              <a:rPr lang="en-US" sz="1800" dirty="0">
                <a:latin typeface="Helvetica" pitchFamily="2" charset="0"/>
              </a:rPr>
              <a:t>This model can serve as a recommender system for office hours for newly introduced courses. We tested it on one quarter of a course not used in the train set and found correlation between assigned hours and predicted influx were similar to actual load influx and server correlation.</a:t>
            </a:r>
          </a:p>
          <a:p>
            <a:pPr marL="326579" indent="-326579">
              <a:buFont typeface="Arial" panose="020B0604020202020204" pitchFamily="34" charset="0"/>
              <a:buChar char="•"/>
            </a:pPr>
            <a:r>
              <a:rPr lang="en-US" sz="1800" b="1" dirty="0">
                <a:latin typeface="Helvetica" pitchFamily="2" charset="0"/>
              </a:rPr>
              <a:t>With more time, </a:t>
            </a:r>
            <a:r>
              <a:rPr lang="en-US" sz="1800" dirty="0">
                <a:latin typeface="Helvetica" pitchFamily="2" charset="0"/>
              </a:rPr>
              <a:t>we could construct a user-friendly pipeline for prediction and scheduling, allowing TAs to easily predict load for new classes. </a:t>
            </a:r>
          </a:p>
        </p:txBody>
      </p:sp>
      <p:pic>
        <p:nvPicPr>
          <p:cNvPr id="31" name="Picture 30">
            <a:extLst>
              <a:ext uri="{FF2B5EF4-FFF2-40B4-BE49-F238E27FC236}">
                <a16:creationId xmlns:a16="http://schemas.microsoft.com/office/drawing/2014/main" id="{D589DC3B-47A3-C14F-9EB8-38506C87CFF4}"/>
              </a:ext>
            </a:extLst>
          </p:cNvPr>
          <p:cNvPicPr>
            <a:picLocks noChangeAspect="1"/>
          </p:cNvPicPr>
          <p:nvPr/>
        </p:nvPicPr>
        <p:blipFill>
          <a:blip r:embed="rId9"/>
          <a:stretch>
            <a:fillRect/>
          </a:stretch>
        </p:blipFill>
        <p:spPr>
          <a:xfrm>
            <a:off x="28358120" y="4292441"/>
            <a:ext cx="2941283" cy="2157657"/>
          </a:xfrm>
          <a:prstGeom prst="rect">
            <a:avLst/>
          </a:prstGeom>
        </p:spPr>
      </p:pic>
      <p:sp>
        <p:nvSpPr>
          <p:cNvPr id="71" name="Rectangle 70">
            <a:extLst>
              <a:ext uri="{FF2B5EF4-FFF2-40B4-BE49-F238E27FC236}">
                <a16:creationId xmlns:a16="http://schemas.microsoft.com/office/drawing/2014/main" id="{DBA1A1FA-8086-0046-88AE-E1E0232DB888}"/>
              </a:ext>
            </a:extLst>
          </p:cNvPr>
          <p:cNvSpPr/>
          <p:nvPr/>
        </p:nvSpPr>
        <p:spPr>
          <a:xfrm>
            <a:off x="23964377" y="1659675"/>
            <a:ext cx="2772944" cy="1054541"/>
          </a:xfrm>
          <a:prstGeom prst="rect">
            <a:avLst/>
          </a:prstGeom>
          <a:solidFill>
            <a:srgbClr val="99163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CS 229</a:t>
            </a:r>
          </a:p>
        </p:txBody>
      </p:sp>
      <p:sp>
        <p:nvSpPr>
          <p:cNvPr id="51" name="Rectangle 50">
            <a:extLst>
              <a:ext uri="{FF2B5EF4-FFF2-40B4-BE49-F238E27FC236}">
                <a16:creationId xmlns:a16="http://schemas.microsoft.com/office/drawing/2014/main" id="{7861A6B2-6907-C043-B1BA-7A40E0A53F8E}"/>
              </a:ext>
            </a:extLst>
          </p:cNvPr>
          <p:cNvSpPr>
            <a:spLocks noChangeArrowheads="1"/>
          </p:cNvSpPr>
          <p:nvPr/>
        </p:nvSpPr>
        <p:spPr bwMode="auto">
          <a:xfrm>
            <a:off x="8957354" y="7378860"/>
            <a:ext cx="8391461" cy="710123"/>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Experiments</a:t>
            </a:r>
          </a:p>
        </p:txBody>
      </p:sp>
      <p:sp>
        <p:nvSpPr>
          <p:cNvPr id="55" name="TextBox 54">
            <a:extLst>
              <a:ext uri="{FF2B5EF4-FFF2-40B4-BE49-F238E27FC236}">
                <a16:creationId xmlns:a16="http://schemas.microsoft.com/office/drawing/2014/main" id="{39001FD3-5B49-D946-B5FE-CC0F37D748F8}"/>
              </a:ext>
            </a:extLst>
          </p:cNvPr>
          <p:cNvSpPr txBox="1"/>
          <p:nvPr/>
        </p:nvSpPr>
        <p:spPr>
          <a:xfrm>
            <a:off x="9018057" y="7917540"/>
            <a:ext cx="8231902" cy="923330"/>
          </a:xfrm>
          <a:prstGeom prst="rect">
            <a:avLst/>
          </a:prstGeom>
          <a:noFill/>
        </p:spPr>
        <p:txBody>
          <a:bodyPr wrap="square" rtlCol="0">
            <a:spAutoFit/>
          </a:bodyPr>
          <a:lstStyle/>
          <a:p>
            <a:endParaRPr lang="en-US" sz="1800" dirty="0">
              <a:latin typeface="Helvetica" pitchFamily="2" charset="0"/>
            </a:endParaRPr>
          </a:p>
          <a:p>
            <a:pPr marL="342900" indent="-342900">
              <a:buFont typeface="Arial" panose="020B0604020202020204" pitchFamily="34" charset="0"/>
              <a:buChar char="•"/>
            </a:pPr>
            <a:r>
              <a:rPr lang="en-US" sz="1800" dirty="0">
                <a:latin typeface="Helvetica" pitchFamily="2" charset="0"/>
              </a:rPr>
              <a:t>Both classification (SVMs, Random Forest) and regression (fully connected nets, LSTMs) were experimented for predictions.</a:t>
            </a:r>
          </a:p>
        </p:txBody>
      </p:sp>
      <p:pic>
        <p:nvPicPr>
          <p:cNvPr id="3" name="Picture 2">
            <a:extLst>
              <a:ext uri="{FF2B5EF4-FFF2-40B4-BE49-F238E27FC236}">
                <a16:creationId xmlns:a16="http://schemas.microsoft.com/office/drawing/2014/main" id="{E3CBB741-90BA-B942-A98F-9D11B9BEE1DD}"/>
              </a:ext>
            </a:extLst>
          </p:cNvPr>
          <p:cNvPicPr>
            <a:picLocks noChangeAspect="1"/>
          </p:cNvPicPr>
          <p:nvPr/>
        </p:nvPicPr>
        <p:blipFill>
          <a:blip r:embed="rId10"/>
          <a:stretch>
            <a:fillRect/>
          </a:stretch>
        </p:blipFill>
        <p:spPr>
          <a:xfrm>
            <a:off x="13411201" y="8825400"/>
            <a:ext cx="2830127" cy="2069348"/>
          </a:xfrm>
          <a:prstGeom prst="rect">
            <a:avLst/>
          </a:prstGeom>
        </p:spPr>
      </p:pic>
      <p:pic>
        <p:nvPicPr>
          <p:cNvPr id="27" name="Picture 26">
            <a:extLst>
              <a:ext uri="{FF2B5EF4-FFF2-40B4-BE49-F238E27FC236}">
                <a16:creationId xmlns:a16="http://schemas.microsoft.com/office/drawing/2014/main" id="{026287E9-6CB1-DA43-9D49-5AB1AB30FACD}"/>
              </a:ext>
            </a:extLst>
          </p:cNvPr>
          <p:cNvPicPr>
            <a:picLocks noChangeAspect="1"/>
          </p:cNvPicPr>
          <p:nvPr/>
        </p:nvPicPr>
        <p:blipFill>
          <a:blip r:embed="rId11"/>
          <a:stretch>
            <a:fillRect/>
          </a:stretch>
        </p:blipFill>
        <p:spPr>
          <a:xfrm>
            <a:off x="10648259" y="4435585"/>
            <a:ext cx="3830936" cy="1293960"/>
          </a:xfrm>
          <a:prstGeom prst="rect">
            <a:avLst/>
          </a:prstGeom>
        </p:spPr>
      </p:pic>
      <p:pic>
        <p:nvPicPr>
          <p:cNvPr id="41" name="Picture 40">
            <a:extLst>
              <a:ext uri="{FF2B5EF4-FFF2-40B4-BE49-F238E27FC236}">
                <a16:creationId xmlns:a16="http://schemas.microsoft.com/office/drawing/2014/main" id="{ABA88654-8D58-844D-B046-952837C17AAB}"/>
              </a:ext>
            </a:extLst>
          </p:cNvPr>
          <p:cNvPicPr>
            <a:picLocks noChangeAspect="1"/>
          </p:cNvPicPr>
          <p:nvPr/>
        </p:nvPicPr>
        <p:blipFill>
          <a:blip r:embed="rId12"/>
          <a:stretch>
            <a:fillRect/>
          </a:stretch>
        </p:blipFill>
        <p:spPr>
          <a:xfrm>
            <a:off x="11729662" y="6664250"/>
            <a:ext cx="2831592" cy="622805"/>
          </a:xfrm>
          <a:prstGeom prst="rect">
            <a:avLst/>
          </a:prstGeom>
        </p:spPr>
      </p:pic>
      <p:pic>
        <p:nvPicPr>
          <p:cNvPr id="46" name="Picture 45">
            <a:extLst>
              <a:ext uri="{FF2B5EF4-FFF2-40B4-BE49-F238E27FC236}">
                <a16:creationId xmlns:a16="http://schemas.microsoft.com/office/drawing/2014/main" id="{DABF739F-BC0D-F040-B914-F7A572740F50}"/>
              </a:ext>
            </a:extLst>
          </p:cNvPr>
          <p:cNvPicPr>
            <a:picLocks noChangeAspect="1"/>
          </p:cNvPicPr>
          <p:nvPr/>
        </p:nvPicPr>
        <p:blipFill>
          <a:blip r:embed="rId13"/>
          <a:stretch>
            <a:fillRect/>
          </a:stretch>
        </p:blipFill>
        <p:spPr>
          <a:xfrm>
            <a:off x="18615091" y="4287589"/>
            <a:ext cx="3598521" cy="2763169"/>
          </a:xfrm>
          <a:prstGeom prst="rect">
            <a:avLst/>
          </a:prstGeom>
        </p:spPr>
      </p:pic>
      <p:grpSp>
        <p:nvGrpSpPr>
          <p:cNvPr id="77" name="Group 76">
            <a:extLst>
              <a:ext uri="{FF2B5EF4-FFF2-40B4-BE49-F238E27FC236}">
                <a16:creationId xmlns:a16="http://schemas.microsoft.com/office/drawing/2014/main" id="{7E361E92-F680-E442-836A-6372BBC5E590}"/>
              </a:ext>
            </a:extLst>
          </p:cNvPr>
          <p:cNvGrpSpPr/>
          <p:nvPr/>
        </p:nvGrpSpPr>
        <p:grpSpPr>
          <a:xfrm>
            <a:off x="23012400" y="4301251"/>
            <a:ext cx="3646706" cy="5411335"/>
            <a:chOff x="18021546" y="6679839"/>
            <a:chExt cx="3832644" cy="5767608"/>
          </a:xfrm>
        </p:grpSpPr>
        <p:grpSp>
          <p:nvGrpSpPr>
            <p:cNvPr id="75" name="Group 74">
              <a:extLst>
                <a:ext uri="{FF2B5EF4-FFF2-40B4-BE49-F238E27FC236}">
                  <a16:creationId xmlns:a16="http://schemas.microsoft.com/office/drawing/2014/main" id="{3FC7BE6D-0912-D948-8956-CDE5A40AB1F5}"/>
                </a:ext>
              </a:extLst>
            </p:cNvPr>
            <p:cNvGrpSpPr/>
            <p:nvPr/>
          </p:nvGrpSpPr>
          <p:grpSpPr>
            <a:xfrm>
              <a:off x="18033400" y="6679839"/>
              <a:ext cx="3820790" cy="2795876"/>
              <a:chOff x="22195587" y="3923348"/>
              <a:chExt cx="4149402" cy="3078347"/>
            </a:xfrm>
          </p:grpSpPr>
          <p:pic>
            <p:nvPicPr>
              <p:cNvPr id="74" name="Picture 73">
                <a:extLst>
                  <a:ext uri="{FF2B5EF4-FFF2-40B4-BE49-F238E27FC236}">
                    <a16:creationId xmlns:a16="http://schemas.microsoft.com/office/drawing/2014/main" id="{8CA54DD4-AA92-BB44-9AB2-E85AC59C23A1}"/>
                  </a:ext>
                </a:extLst>
              </p:cNvPr>
              <p:cNvPicPr>
                <a:picLocks noChangeAspect="1"/>
              </p:cNvPicPr>
              <p:nvPr/>
            </p:nvPicPr>
            <p:blipFill>
              <a:blip r:embed="rId14"/>
              <a:stretch>
                <a:fillRect/>
              </a:stretch>
            </p:blipFill>
            <p:spPr>
              <a:xfrm>
                <a:off x="22195587" y="3923348"/>
                <a:ext cx="4149402" cy="3078347"/>
              </a:xfrm>
              <a:prstGeom prst="rect">
                <a:avLst/>
              </a:prstGeom>
            </p:spPr>
          </p:pic>
          <p:sp>
            <p:nvSpPr>
              <p:cNvPr id="79" name="TextBox 78">
                <a:extLst>
                  <a:ext uri="{FF2B5EF4-FFF2-40B4-BE49-F238E27FC236}">
                    <a16:creationId xmlns:a16="http://schemas.microsoft.com/office/drawing/2014/main" id="{34F5628C-9807-4C45-8A61-7BDD96687CE5}"/>
                  </a:ext>
                </a:extLst>
              </p:cNvPr>
              <p:cNvSpPr txBox="1"/>
              <p:nvPr/>
            </p:nvSpPr>
            <p:spPr>
              <a:xfrm>
                <a:off x="24200553" y="4044486"/>
                <a:ext cx="2105494" cy="316410"/>
              </a:xfrm>
              <a:prstGeom prst="rect">
                <a:avLst/>
              </a:prstGeom>
              <a:noFill/>
            </p:spPr>
            <p:txBody>
              <a:bodyPr wrap="square" rtlCol="0">
                <a:spAutoFit/>
              </a:bodyPr>
              <a:lstStyle/>
              <a:p>
                <a:r>
                  <a:rPr lang="en-US" sz="1400" b="1" dirty="0"/>
                  <a:t>MSE, with smoothing</a:t>
                </a:r>
              </a:p>
            </p:txBody>
          </p:sp>
        </p:grpSp>
        <p:grpSp>
          <p:nvGrpSpPr>
            <p:cNvPr id="76" name="Group 75">
              <a:extLst>
                <a:ext uri="{FF2B5EF4-FFF2-40B4-BE49-F238E27FC236}">
                  <a16:creationId xmlns:a16="http://schemas.microsoft.com/office/drawing/2014/main" id="{476D8685-3215-F642-80FC-95EE3F201F90}"/>
                </a:ext>
              </a:extLst>
            </p:cNvPr>
            <p:cNvGrpSpPr/>
            <p:nvPr/>
          </p:nvGrpSpPr>
          <p:grpSpPr>
            <a:xfrm>
              <a:off x="18021546" y="9536068"/>
              <a:ext cx="3832643" cy="2911379"/>
              <a:chOff x="17768857" y="7093122"/>
              <a:chExt cx="4221334" cy="3148887"/>
            </a:xfrm>
          </p:grpSpPr>
          <p:pic>
            <p:nvPicPr>
              <p:cNvPr id="47" name="Picture 46">
                <a:extLst>
                  <a:ext uri="{FF2B5EF4-FFF2-40B4-BE49-F238E27FC236}">
                    <a16:creationId xmlns:a16="http://schemas.microsoft.com/office/drawing/2014/main" id="{67CED873-8A54-2E45-9D5C-1EA9E6EB31BA}"/>
                  </a:ext>
                </a:extLst>
              </p:cNvPr>
              <p:cNvPicPr>
                <a:picLocks noChangeAspect="1"/>
              </p:cNvPicPr>
              <p:nvPr/>
            </p:nvPicPr>
            <p:blipFill>
              <a:blip r:embed="rId15"/>
              <a:stretch>
                <a:fillRect/>
              </a:stretch>
            </p:blipFill>
            <p:spPr>
              <a:xfrm>
                <a:off x="17768857" y="7093122"/>
                <a:ext cx="4221334" cy="3148887"/>
              </a:xfrm>
              <a:prstGeom prst="rect">
                <a:avLst/>
              </a:prstGeom>
            </p:spPr>
          </p:pic>
          <p:sp>
            <p:nvSpPr>
              <p:cNvPr id="81" name="TextBox 80">
                <a:extLst>
                  <a:ext uri="{FF2B5EF4-FFF2-40B4-BE49-F238E27FC236}">
                    <a16:creationId xmlns:a16="http://schemas.microsoft.com/office/drawing/2014/main" id="{739F8970-33C2-3342-B533-2FAC3ADDFD78}"/>
                  </a:ext>
                </a:extLst>
              </p:cNvPr>
              <p:cNvSpPr txBox="1"/>
              <p:nvPr/>
            </p:nvSpPr>
            <p:spPr>
              <a:xfrm>
                <a:off x="19815329" y="7237748"/>
                <a:ext cx="2151128" cy="332885"/>
              </a:xfrm>
              <a:prstGeom prst="rect">
                <a:avLst/>
              </a:prstGeom>
              <a:noFill/>
            </p:spPr>
            <p:txBody>
              <a:bodyPr wrap="square" rtlCol="0">
                <a:spAutoFit/>
              </a:bodyPr>
              <a:lstStyle/>
              <a:p>
                <a:r>
                  <a:rPr lang="en-US" sz="1400" b="1" dirty="0"/>
                  <a:t>Shrug, with smoothing</a:t>
                </a:r>
              </a:p>
            </p:txBody>
          </p:sp>
        </p:grpSp>
      </p:grpSp>
      <p:sp>
        <p:nvSpPr>
          <p:cNvPr id="85" name="TextBox 84">
            <a:extLst>
              <a:ext uri="{FF2B5EF4-FFF2-40B4-BE49-F238E27FC236}">
                <a16:creationId xmlns:a16="http://schemas.microsoft.com/office/drawing/2014/main" id="{DF12BCAF-677C-7C4F-83F8-3B4633E1D41E}"/>
              </a:ext>
            </a:extLst>
          </p:cNvPr>
          <p:cNvSpPr txBox="1"/>
          <p:nvPr/>
        </p:nvSpPr>
        <p:spPr>
          <a:xfrm>
            <a:off x="18513168" y="3841931"/>
            <a:ext cx="3813432" cy="400110"/>
          </a:xfrm>
          <a:prstGeom prst="rect">
            <a:avLst/>
          </a:prstGeom>
          <a:noFill/>
        </p:spPr>
        <p:txBody>
          <a:bodyPr wrap="square" rtlCol="0">
            <a:spAutoFit/>
          </a:bodyPr>
          <a:lstStyle/>
          <a:p>
            <a:pPr algn="ctr"/>
            <a:r>
              <a:rPr lang="en-US" sz="2000" b="1" dirty="0"/>
              <a:t>Visualization of smoothed y-labels</a:t>
            </a:r>
          </a:p>
        </p:txBody>
      </p:sp>
      <p:sp>
        <p:nvSpPr>
          <p:cNvPr id="88" name="TextBox 87">
            <a:extLst>
              <a:ext uri="{FF2B5EF4-FFF2-40B4-BE49-F238E27FC236}">
                <a16:creationId xmlns:a16="http://schemas.microsoft.com/office/drawing/2014/main" id="{BE8BEEAD-4C80-504C-8E68-6548A20F0E29}"/>
              </a:ext>
            </a:extLst>
          </p:cNvPr>
          <p:cNvSpPr txBox="1"/>
          <p:nvPr/>
        </p:nvSpPr>
        <p:spPr>
          <a:xfrm>
            <a:off x="17974198" y="7026657"/>
            <a:ext cx="5437888" cy="671333"/>
          </a:xfrm>
          <a:prstGeom prst="rect">
            <a:avLst/>
          </a:prstGeom>
          <a:noFill/>
        </p:spPr>
        <p:txBody>
          <a:bodyPr wrap="square" rtlCol="0">
            <a:spAutoFit/>
          </a:bodyPr>
          <a:lstStyle/>
          <a:p>
            <a:pPr marL="342900" indent="-342900">
              <a:buFont typeface="Arial" panose="020B0604020202020204" pitchFamily="34" charset="0"/>
              <a:buChar char="•"/>
            </a:pPr>
            <a:r>
              <a:rPr lang="en-US" sz="1800" dirty="0">
                <a:latin typeface="Helvetica" pitchFamily="2" charset="0"/>
              </a:rPr>
              <a:t>Smoothing reduces spikes in erratic data.</a:t>
            </a:r>
          </a:p>
          <a:p>
            <a:pPr marL="342900" indent="-342900">
              <a:buFont typeface="Arial" panose="020B0604020202020204" pitchFamily="34" charset="0"/>
              <a:buChar char="•"/>
            </a:pPr>
            <a:r>
              <a:rPr lang="en-US" sz="1800" dirty="0">
                <a:latin typeface="Helvetica" pitchFamily="2" charset="0"/>
              </a:rPr>
              <a:t>Less effective in predicting actual magnitude.</a:t>
            </a:r>
          </a:p>
        </p:txBody>
      </p:sp>
      <p:pic>
        <p:nvPicPr>
          <p:cNvPr id="53" name="Picture 52" descr="A screenshot of a cell phone&#10;&#10;Description automatically generated">
            <a:extLst>
              <a:ext uri="{FF2B5EF4-FFF2-40B4-BE49-F238E27FC236}">
                <a16:creationId xmlns:a16="http://schemas.microsoft.com/office/drawing/2014/main" id="{326ED775-8B04-4A87-9E91-CC8EAE78588B}"/>
              </a:ext>
            </a:extLst>
          </p:cNvPr>
          <p:cNvPicPr>
            <a:picLocks noChangeAspect="1"/>
          </p:cNvPicPr>
          <p:nvPr/>
        </p:nvPicPr>
        <p:blipFill>
          <a:blip r:embed="rId16"/>
          <a:stretch>
            <a:fillRect/>
          </a:stretch>
        </p:blipFill>
        <p:spPr>
          <a:xfrm>
            <a:off x="9003160" y="8920196"/>
            <a:ext cx="4433660" cy="2148550"/>
          </a:xfrm>
          <a:prstGeom prst="rect">
            <a:avLst/>
          </a:prstGeom>
        </p:spPr>
      </p:pic>
      <p:sp>
        <p:nvSpPr>
          <p:cNvPr id="66" name="TextBox 65">
            <a:extLst>
              <a:ext uri="{FF2B5EF4-FFF2-40B4-BE49-F238E27FC236}">
                <a16:creationId xmlns:a16="http://schemas.microsoft.com/office/drawing/2014/main" id="{32F4E3EB-4949-4AE6-BC83-10BB63275431}"/>
              </a:ext>
            </a:extLst>
          </p:cNvPr>
          <p:cNvSpPr txBox="1"/>
          <p:nvPr/>
        </p:nvSpPr>
        <p:spPr>
          <a:xfrm>
            <a:off x="8982044" y="11084918"/>
            <a:ext cx="8346651" cy="646331"/>
          </a:xfrm>
          <a:prstGeom prst="rect">
            <a:avLst/>
          </a:prstGeom>
          <a:noFill/>
        </p:spPr>
        <p:txBody>
          <a:bodyPr wrap="square" rtlCol="0">
            <a:spAutoFit/>
          </a:bodyPr>
          <a:lstStyle/>
          <a:p>
            <a:pPr marL="342900" indent="-342900">
              <a:buFont typeface="Arial" panose="020B0604020202020204" pitchFamily="34" charset="0"/>
              <a:buChar char="•"/>
            </a:pPr>
            <a:r>
              <a:rPr lang="en-US" sz="1800" dirty="0">
                <a:latin typeface="Helvetica" panose="020B0604020202020204" pitchFamily="34" charset="0"/>
                <a:cs typeface="Helvetica" panose="020B0604020202020204" pitchFamily="34" charset="0"/>
              </a:rPr>
              <a:t>Shrug yields significantly lower RMSE on test set (CS107 Spring 2017), but poorer convergence during training.</a:t>
            </a:r>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20142502-4B14-48E0-B9FA-67BE7EE4EDEE}"/>
                  </a:ext>
                </a:extLst>
              </p:cNvPr>
              <p:cNvSpPr txBox="1"/>
              <p:nvPr/>
            </p:nvSpPr>
            <p:spPr>
              <a:xfrm>
                <a:off x="8976451" y="14750654"/>
                <a:ext cx="8315115" cy="3204595"/>
              </a:xfrm>
              <a:prstGeom prst="rect">
                <a:avLst/>
              </a:prstGeom>
              <a:noFill/>
            </p:spPr>
            <p:txBody>
              <a:bodyPr wrap="square" rtlCol="0">
                <a:spAutoFit/>
              </a:bodyPr>
              <a:lstStyle/>
              <a:p>
                <a:pPr marL="342900" indent="-342900">
                  <a:buFont typeface="Arial" panose="020B0604020202020204" pitchFamily="34" charset="0"/>
                  <a:buChar char="•"/>
                </a:pPr>
                <a:r>
                  <a:rPr lang="en-US" sz="1900" dirty="0">
                    <a:latin typeface="Helvetica" panose="020B0604020202020204" pitchFamily="34" charset="0"/>
                    <a:cs typeface="Helvetica" panose="020B0604020202020204" pitchFamily="34" charset="0"/>
                  </a:rPr>
                  <a:t>We use </a:t>
                </a:r>
                <a:r>
                  <a:rPr lang="en-US" sz="1900" b="1" dirty="0">
                    <a:latin typeface="Helvetica" panose="020B0604020202020204" pitchFamily="34" charset="0"/>
                    <a:cs typeface="Helvetica" panose="020B0604020202020204" pitchFamily="34" charset="0"/>
                  </a:rPr>
                  <a:t>Gibbs Sampling </a:t>
                </a:r>
                <a:r>
                  <a:rPr lang="en-US" sz="1900" dirty="0">
                    <a:latin typeface="Helvetica" panose="020B0604020202020204" pitchFamily="34" charset="0"/>
                    <a:cs typeface="Helvetica" panose="020B0604020202020204" pitchFamily="34" charset="0"/>
                  </a:rPr>
                  <a:t>to assign TAs to each individual time slot, after applying realistic constraints to TA schedules .</a:t>
                </a:r>
              </a:p>
              <a:p>
                <a:pPr marL="342900" indent="-342900">
                  <a:buFont typeface="Arial" panose="020B0604020202020204" pitchFamily="34" charset="0"/>
                  <a:buChar char="•"/>
                </a:pPr>
                <a:r>
                  <a:rPr lang="en-US" sz="1900" dirty="0">
                    <a:latin typeface="Helvetica" panose="020B0604020202020204" pitchFamily="34" charset="0"/>
                    <a:cs typeface="Helvetica" panose="020B0604020202020204" pitchFamily="34" charset="0"/>
                  </a:rPr>
                  <a:t>The Gibbs sampler optimizes:</a:t>
                </a:r>
              </a:p>
              <a:p>
                <a:pPr algn="ctr"/>
                <a14:m>
                  <m:oMathPara xmlns:m="http://schemas.openxmlformats.org/officeDocument/2006/math">
                    <m:oMathParaPr>
                      <m:jc m:val="centerGroup"/>
                    </m:oMathParaPr>
                    <m:oMath xmlns:m="http://schemas.openxmlformats.org/officeDocument/2006/math">
                      <m:r>
                        <a:rPr lang="en-US" sz="1900" i="1">
                          <a:latin typeface="Cambria Math" panose="02040503050406030204" pitchFamily="18" charset="0"/>
                          <a:cs typeface="Helvetica" panose="020B0604020202020204" pitchFamily="34" charset="0"/>
                        </a:rPr>
                        <m:t>𝑃</m:t>
                      </m:r>
                      <m:d>
                        <m:dPr>
                          <m:ctrlPr>
                            <a:rPr lang="en-US" sz="1900" i="1">
                              <a:latin typeface="Cambria Math" panose="02040503050406030204" pitchFamily="18" charset="0"/>
                              <a:cs typeface="Helvetica" panose="020B0604020202020204" pitchFamily="34" charset="0"/>
                            </a:rPr>
                          </m:ctrlPr>
                        </m:dPr>
                        <m:e>
                          <m:sSub>
                            <m:sSubPr>
                              <m:ctrlPr>
                                <a:rPr lang="en-US" sz="1900" i="1">
                                  <a:latin typeface="Cambria Math" panose="02040503050406030204" pitchFamily="18" charset="0"/>
                                  <a:cs typeface="Helvetica" panose="020B0604020202020204" pitchFamily="34" charset="0"/>
                                </a:rPr>
                              </m:ctrlPr>
                            </m:sSubPr>
                            <m:e>
                              <m:sSub>
                                <m:sSubPr>
                                  <m:ctrlPr>
                                    <a:rPr lang="en-US" sz="1900" i="1">
                                      <a:latin typeface="Cambria Math" panose="02040503050406030204" pitchFamily="18" charset="0"/>
                                      <a:cs typeface="Helvetica" panose="020B0604020202020204" pitchFamily="34" charset="0"/>
                                    </a:rPr>
                                  </m:ctrlPr>
                                </m:sSubPr>
                                <m:e>
                                  <m:r>
                                    <a:rPr lang="en-US" sz="1900" i="1">
                                      <a:latin typeface="Cambria Math" panose="02040503050406030204" pitchFamily="18" charset="0"/>
                                      <a:cs typeface="Helvetica" panose="020B0604020202020204" pitchFamily="34" charset="0"/>
                                    </a:rPr>
                                    <m:t>𝑋</m:t>
                                  </m:r>
                                </m:e>
                                <m:sub>
                                  <m:r>
                                    <a:rPr lang="en-US" sz="1900" i="1">
                                      <a:latin typeface="Cambria Math" panose="02040503050406030204" pitchFamily="18" charset="0"/>
                                      <a:cs typeface="Helvetica" panose="020B0604020202020204" pitchFamily="34" charset="0"/>
                                    </a:rPr>
                                    <m:t>𝑖</m:t>
                                  </m:r>
                                </m:sub>
                              </m:sSub>
                            </m:e>
                            <m:sub>
                              <m:r>
                                <a:rPr lang="en-US" sz="1900" i="1">
                                  <a:latin typeface="Cambria Math" panose="02040503050406030204" pitchFamily="18" charset="0"/>
                                  <a:cs typeface="Helvetica" panose="020B0604020202020204" pitchFamily="34" charset="0"/>
                                </a:rPr>
                                <m:t>𝑗</m:t>
                              </m:r>
                            </m:sub>
                          </m:sSub>
                          <m:r>
                            <a:rPr lang="en-US" sz="1900" i="1">
                              <a:latin typeface="Cambria Math" panose="02040503050406030204" pitchFamily="18" charset="0"/>
                              <a:cs typeface="Helvetica" panose="020B0604020202020204" pitchFamily="34" charset="0"/>
                            </a:rPr>
                            <m:t>=</m:t>
                          </m:r>
                          <m:r>
                            <a:rPr lang="en-US" sz="1900" i="1">
                              <a:latin typeface="Cambria Math" panose="02040503050406030204" pitchFamily="18" charset="0"/>
                              <a:cs typeface="Helvetica" panose="020B0604020202020204" pitchFamily="34" charset="0"/>
                            </a:rPr>
                            <m:t>𝑥</m:t>
                          </m:r>
                        </m:e>
                      </m:d>
                      <m:r>
                        <a:rPr lang="en-US" sz="1900" i="1">
                          <a:latin typeface="Cambria Math" panose="02040503050406030204" pitchFamily="18" charset="0"/>
                          <a:cs typeface="Helvetica" panose="020B0604020202020204" pitchFamily="34" charset="0"/>
                        </a:rPr>
                        <m:t>= </m:t>
                      </m:r>
                      <m:sSub>
                        <m:sSubPr>
                          <m:ctrlPr>
                            <a:rPr lang="en-US" sz="1900" b="1" i="1">
                              <a:latin typeface="Cambria Math" panose="02040503050406030204" pitchFamily="18" charset="0"/>
                              <a:cs typeface="Helvetica" panose="020B0604020202020204" pitchFamily="34" charset="0"/>
                            </a:rPr>
                          </m:ctrlPr>
                        </m:sSubPr>
                        <m:e>
                          <m:r>
                            <a:rPr lang="en-US" sz="1900" b="1" i="1">
                              <a:latin typeface="Cambria Math" panose="02040503050406030204" pitchFamily="18" charset="0"/>
                              <a:cs typeface="Helvetica" panose="020B0604020202020204" pitchFamily="34" charset="0"/>
                            </a:rPr>
                            <m:t>𝑻</m:t>
                          </m:r>
                        </m:e>
                        <m:sub>
                          <m:r>
                            <a:rPr lang="en-US" sz="1900" b="1" i="1">
                              <a:latin typeface="Cambria Math" panose="02040503050406030204" pitchFamily="18" charset="0"/>
                              <a:cs typeface="Helvetica" panose="020B0604020202020204" pitchFamily="34" charset="0"/>
                            </a:rPr>
                            <m:t>𝒂𝒔𝒔𝒊𝒈𝒏𝒆𝒅</m:t>
                          </m:r>
                        </m:sub>
                      </m:sSub>
                      <m:r>
                        <a:rPr lang="en-US" sz="1900" i="1">
                          <a:latin typeface="Cambria Math" panose="02040503050406030204" pitchFamily="18" charset="0"/>
                          <a:cs typeface="Helvetica" panose="020B0604020202020204" pitchFamily="34" charset="0"/>
                        </a:rPr>
                        <m:t>⋅</m:t>
                      </m:r>
                      <m:sSub>
                        <m:sSubPr>
                          <m:ctrlPr>
                            <a:rPr lang="en-US" sz="1900" b="1" i="1">
                              <a:latin typeface="Cambria Math" panose="02040503050406030204" pitchFamily="18" charset="0"/>
                              <a:cs typeface="Helvetica" panose="020B0604020202020204" pitchFamily="34" charset="0"/>
                            </a:rPr>
                          </m:ctrlPr>
                        </m:sSubPr>
                        <m:e>
                          <m:r>
                            <a:rPr lang="en-US" sz="1900" b="1" i="1">
                              <a:latin typeface="Cambria Math" panose="02040503050406030204" pitchFamily="18" charset="0"/>
                              <a:cs typeface="Helvetica" panose="020B0604020202020204" pitchFamily="34" charset="0"/>
                            </a:rPr>
                            <m:t>𝑻</m:t>
                          </m:r>
                        </m:e>
                        <m:sub>
                          <m:r>
                            <a:rPr lang="en-US" sz="1900" b="1" i="1">
                              <a:latin typeface="Cambria Math" panose="02040503050406030204" pitchFamily="18" charset="0"/>
                              <a:cs typeface="Helvetica" panose="020B0604020202020204" pitchFamily="34" charset="0"/>
                            </a:rPr>
                            <m:t>𝒑𝒓𝒆𝒅𝒊𝒄𝒕𝒆𝒅</m:t>
                          </m:r>
                        </m:sub>
                      </m:sSub>
                      <m:r>
                        <a:rPr lang="en-US" sz="1900" i="1">
                          <a:latin typeface="Cambria Math" panose="02040503050406030204" pitchFamily="18" charset="0"/>
                          <a:cs typeface="Helvetica" panose="020B0604020202020204" pitchFamily="34" charset="0"/>
                        </a:rPr>
                        <m:t> | </m:t>
                      </m:r>
                      <m:sSub>
                        <m:sSubPr>
                          <m:ctrlPr>
                            <a:rPr lang="en-US" sz="1900" i="1">
                              <a:latin typeface="Cambria Math" panose="02040503050406030204" pitchFamily="18" charset="0"/>
                              <a:cs typeface="Helvetica" panose="020B0604020202020204" pitchFamily="34" charset="0"/>
                            </a:rPr>
                          </m:ctrlPr>
                        </m:sSubPr>
                        <m:e>
                          <m:r>
                            <a:rPr lang="en-US" sz="1900" i="1">
                              <a:latin typeface="Cambria Math" panose="02040503050406030204" pitchFamily="18" charset="0"/>
                              <a:cs typeface="Helvetica" panose="020B0604020202020204" pitchFamily="34" charset="0"/>
                            </a:rPr>
                            <m:t>𝑋</m:t>
                          </m:r>
                        </m:e>
                        <m:sub>
                          <m:r>
                            <a:rPr lang="en-US" sz="1900" i="1">
                              <a:latin typeface="Cambria Math" panose="02040503050406030204" pitchFamily="18" charset="0"/>
                              <a:cs typeface="Helvetica" panose="020B0604020202020204" pitchFamily="34" charset="0"/>
                            </a:rPr>
                            <m:t>𝑖𝑗</m:t>
                          </m:r>
                        </m:sub>
                      </m:sSub>
                      <m:r>
                        <a:rPr lang="en-US" sz="1900" i="1">
                          <a:latin typeface="Cambria Math" panose="02040503050406030204" pitchFamily="18" charset="0"/>
                          <a:cs typeface="Helvetica" panose="020B0604020202020204" pitchFamily="34" charset="0"/>
                        </a:rPr>
                        <m:t>=</m:t>
                      </m:r>
                      <m:r>
                        <a:rPr lang="en-US" sz="1900" i="1">
                          <a:latin typeface="Cambria Math" panose="02040503050406030204" pitchFamily="18" charset="0"/>
                          <a:cs typeface="Helvetica" panose="020B0604020202020204" pitchFamily="34" charset="0"/>
                        </a:rPr>
                        <m:t>𝑥</m:t>
                      </m:r>
                    </m:oMath>
                  </m:oMathPara>
                </a14:m>
                <a:endParaRPr lang="en-US" sz="1900" i="1" dirty="0">
                  <a:latin typeface="Helvetica" panose="020B0604020202020204" pitchFamily="34" charset="0"/>
                  <a:cs typeface="Helvetica" panose="020B0604020202020204" pitchFamily="34" charset="0"/>
                </a:endParaRPr>
              </a:p>
              <a:p>
                <a:pPr algn="ctr"/>
                <a:r>
                  <a:rPr lang="en-US" sz="1900" i="1" dirty="0">
                    <a:latin typeface="Helvetica" panose="020B0604020202020204" pitchFamily="34" charset="0"/>
                    <a:cs typeface="Helvetica" panose="020B0604020202020204" pitchFamily="34" charset="0"/>
                  </a:rPr>
                  <a:t> </a:t>
                </a:r>
                <a14:m>
                  <m:oMath xmlns:m="http://schemas.openxmlformats.org/officeDocument/2006/math">
                    <m:sSub>
                      <m:sSubPr>
                        <m:ctrlPr>
                          <a:rPr lang="en-US" sz="1900" b="1" i="1">
                            <a:latin typeface="Cambria Math" panose="02040503050406030204" pitchFamily="18" charset="0"/>
                            <a:cs typeface="Helvetica" panose="020B0604020202020204" pitchFamily="34" charset="0"/>
                          </a:rPr>
                        </m:ctrlPr>
                      </m:sSubPr>
                      <m:e>
                        <m:r>
                          <a:rPr lang="en-US" sz="1900" b="1" i="1">
                            <a:latin typeface="Cambria Math" panose="02040503050406030204" pitchFamily="18" charset="0"/>
                            <a:cs typeface="Helvetica" panose="020B0604020202020204" pitchFamily="34" charset="0"/>
                          </a:rPr>
                          <m:t> </m:t>
                        </m:r>
                        <m:r>
                          <a:rPr lang="en-US" sz="1900" b="1" i="1">
                            <a:latin typeface="Cambria Math" panose="02040503050406030204" pitchFamily="18" charset="0"/>
                            <a:cs typeface="Helvetica" panose="020B0604020202020204" pitchFamily="34" charset="0"/>
                          </a:rPr>
                          <m:t>𝑻</m:t>
                        </m:r>
                      </m:e>
                      <m:sub>
                        <m:r>
                          <a:rPr lang="en-US" sz="1900" b="1" i="1">
                            <a:latin typeface="Cambria Math" panose="02040503050406030204" pitchFamily="18" charset="0"/>
                            <a:cs typeface="Helvetica" panose="020B0604020202020204" pitchFamily="34" charset="0"/>
                          </a:rPr>
                          <m:t>𝒂𝒔𝒔𝒊𝒈𝒏𝒆𝒅</m:t>
                        </m:r>
                      </m:sub>
                    </m:sSub>
                    <m:r>
                      <a:rPr lang="en-US" sz="1900" b="1" i="1">
                        <a:latin typeface="Cambria Math" panose="02040503050406030204" pitchFamily="18" charset="0"/>
                        <a:cs typeface="Helvetica" panose="020B0604020202020204" pitchFamily="34" charset="0"/>
                      </a:rPr>
                      <m:t> </m:t>
                    </m:r>
                    <m:r>
                      <a:rPr lang="en-US" sz="1900" i="1">
                        <a:latin typeface="Cambria Math" panose="02040503050406030204" pitchFamily="18" charset="0"/>
                        <a:cs typeface="Helvetica" panose="020B0604020202020204" pitchFamily="34" charset="0"/>
                      </a:rPr>
                      <m:t>⋅</m:t>
                    </m:r>
                    <m:sSub>
                      <m:sSubPr>
                        <m:ctrlPr>
                          <a:rPr lang="en-US" sz="1900" b="1" i="1">
                            <a:latin typeface="Cambria Math" panose="02040503050406030204" pitchFamily="18" charset="0"/>
                            <a:cs typeface="Helvetica" panose="020B0604020202020204" pitchFamily="34" charset="0"/>
                          </a:rPr>
                        </m:ctrlPr>
                      </m:sSubPr>
                      <m:e>
                        <m:r>
                          <a:rPr lang="en-US" sz="1900" b="1" i="1">
                            <a:latin typeface="Cambria Math" panose="02040503050406030204" pitchFamily="18" charset="0"/>
                            <a:cs typeface="Helvetica" panose="020B0604020202020204" pitchFamily="34" charset="0"/>
                          </a:rPr>
                          <m:t>𝑻</m:t>
                        </m:r>
                      </m:e>
                      <m:sub>
                        <m:r>
                          <a:rPr lang="en-US" sz="1900" b="1" i="1">
                            <a:latin typeface="Cambria Math" panose="02040503050406030204" pitchFamily="18" charset="0"/>
                            <a:cs typeface="Helvetica" panose="020B0604020202020204" pitchFamily="34" charset="0"/>
                          </a:rPr>
                          <m:t>𝒑𝒓𝒆𝒅𝒊𝒄𝒕𝒆𝒅</m:t>
                        </m:r>
                      </m:sub>
                    </m:sSub>
                  </m:oMath>
                </a14:m>
                <a:r>
                  <a:rPr lang="en-US" sz="1900" i="1" dirty="0">
                    <a:latin typeface="Helvetica" panose="020B0604020202020204" pitchFamily="34" charset="0"/>
                    <a:cs typeface="Helvetica" panose="020B0604020202020204" pitchFamily="34" charset="0"/>
                  </a:rPr>
                  <a:t> measures the </a:t>
                </a:r>
                <a:r>
                  <a:rPr lang="en-US" sz="1900" b="1" i="1" dirty="0">
                    <a:latin typeface="Helvetica" panose="020B0604020202020204" pitchFamily="34" charset="0"/>
                    <a:cs typeface="Helvetica" panose="020B0604020202020204" pitchFamily="34" charset="0"/>
                  </a:rPr>
                  <a:t>cosine similarity </a:t>
                </a:r>
                <a:r>
                  <a:rPr lang="en-US" sz="1900" i="1" dirty="0">
                    <a:latin typeface="Helvetica" panose="020B0604020202020204" pitchFamily="34" charset="0"/>
                    <a:cs typeface="Helvetica" panose="020B0604020202020204" pitchFamily="34" charset="0"/>
                  </a:rPr>
                  <a:t> between the number of Tas assigned each office hour and the predicted loads</a:t>
                </a:r>
              </a:p>
              <a:p>
                <a:pPr algn="ctr"/>
                <a:r>
                  <a:rPr lang="en-US" sz="1900" i="1" dirty="0">
                    <a:latin typeface="Helvetica" panose="020B0604020202020204" pitchFamily="34" charset="0"/>
                    <a:cs typeface="Helvetica" panose="020B0604020202020204" pitchFamily="34" charset="0"/>
                  </a:rPr>
                  <a:t> </a:t>
                </a:r>
              </a:p>
              <a:p>
                <a:pPr marL="342900" indent="-342900">
                  <a:buFont typeface="Arial" panose="020B0604020202020204" pitchFamily="34" charset="0"/>
                  <a:buChar char="•"/>
                </a:pPr>
                <a:r>
                  <a:rPr lang="en-US" sz="1900" dirty="0">
                    <a:latin typeface="Helvetica" panose="020B0604020202020204" pitchFamily="34" charset="0"/>
                    <a:cs typeface="Helvetica" panose="020B0604020202020204" pitchFamily="34" charset="0"/>
                  </a:rPr>
                  <a:t>Weight of sampling is proportional to </a:t>
                </a:r>
                <a:r>
                  <a:rPr lang="en-US" sz="1900" i="1" dirty="0">
                    <a:latin typeface="Helvetica" panose="020B0604020202020204" pitchFamily="34" charset="0"/>
                    <a:cs typeface="Helvetica" panose="020B0604020202020204" pitchFamily="34" charset="0"/>
                  </a:rPr>
                  <a:t>increase </a:t>
                </a:r>
                <a:r>
                  <a:rPr lang="en-US" sz="1900" dirty="0">
                    <a:latin typeface="Helvetica" panose="020B0604020202020204" pitchFamily="34" charset="0"/>
                    <a:cs typeface="Helvetica" panose="020B0604020202020204" pitchFamily="34" charset="0"/>
                  </a:rPr>
                  <a:t>in cosine similarity of the full assignment for each value assigned.</a:t>
                </a:r>
              </a:p>
              <a:p>
                <a:endParaRPr lang="en-US" sz="2000" dirty="0">
                  <a:latin typeface="Helvetica" panose="020B0604020202020204" pitchFamily="34" charset="0"/>
                  <a:cs typeface="Helvetica" panose="020B0604020202020204" pitchFamily="34" charset="0"/>
                </a:endParaRPr>
              </a:p>
            </p:txBody>
          </p:sp>
        </mc:Choice>
        <mc:Fallback>
          <p:sp>
            <p:nvSpPr>
              <p:cNvPr id="67" name="TextBox 66">
                <a:extLst>
                  <a:ext uri="{FF2B5EF4-FFF2-40B4-BE49-F238E27FC236}">
                    <a16:creationId xmlns:a16="http://schemas.microsoft.com/office/drawing/2014/main" id="{20142502-4B14-48E0-B9FA-67BE7EE4EDEE}"/>
                  </a:ext>
                </a:extLst>
              </p:cNvPr>
              <p:cNvSpPr txBox="1">
                <a:spLocks noRot="1" noChangeAspect="1" noMove="1" noResize="1" noEditPoints="1" noAdjustHandles="1" noChangeArrowheads="1" noChangeShapeType="1" noTextEdit="1"/>
              </p:cNvSpPr>
              <p:nvPr/>
            </p:nvSpPr>
            <p:spPr>
              <a:xfrm>
                <a:off x="8976451" y="14750654"/>
                <a:ext cx="8315115" cy="3204595"/>
              </a:xfrm>
              <a:prstGeom prst="rect">
                <a:avLst/>
              </a:prstGeom>
              <a:blipFill>
                <a:blip r:embed="rId17"/>
                <a:stretch>
                  <a:fillRect l="-457" t="-394" r="-1067"/>
                </a:stretch>
              </a:blipFill>
            </p:spPr>
            <p:txBody>
              <a:bodyPr/>
              <a:lstStyle/>
              <a:p>
                <a:r>
                  <a:rPr lang="en-US">
                    <a:noFill/>
                  </a:rPr>
                  <a:t> </a:t>
                </a:r>
              </a:p>
            </p:txBody>
          </p:sp>
        </mc:Fallback>
      </mc:AlternateContent>
      <p:pic>
        <p:nvPicPr>
          <p:cNvPr id="78" name="Picture 77" descr="A close up of a map&#10;&#10;Description automatically generated">
            <a:extLst>
              <a:ext uri="{FF2B5EF4-FFF2-40B4-BE49-F238E27FC236}">
                <a16:creationId xmlns:a16="http://schemas.microsoft.com/office/drawing/2014/main" id="{A522AE0F-D7DD-4E6B-BF9A-A4AF0A1F9BB9}"/>
              </a:ext>
            </a:extLst>
          </p:cNvPr>
          <p:cNvPicPr>
            <a:picLocks noChangeAspect="1"/>
          </p:cNvPicPr>
          <p:nvPr/>
        </p:nvPicPr>
        <p:blipFill>
          <a:blip r:embed="rId18"/>
          <a:stretch>
            <a:fillRect/>
          </a:stretch>
        </p:blipFill>
        <p:spPr>
          <a:xfrm>
            <a:off x="9373700" y="11859200"/>
            <a:ext cx="3419475" cy="2136424"/>
          </a:xfrm>
          <a:prstGeom prst="rect">
            <a:avLst/>
          </a:prstGeom>
        </p:spPr>
      </p:pic>
      <p:pic>
        <p:nvPicPr>
          <p:cNvPr id="83" name="Picture 82" descr="A close up of a map&#10;&#10;Description automatically generated">
            <a:extLst>
              <a:ext uri="{FF2B5EF4-FFF2-40B4-BE49-F238E27FC236}">
                <a16:creationId xmlns:a16="http://schemas.microsoft.com/office/drawing/2014/main" id="{58F861C1-5734-4DA2-B1C1-A8331F5B6981}"/>
              </a:ext>
            </a:extLst>
          </p:cNvPr>
          <p:cNvPicPr>
            <a:picLocks noChangeAspect="1"/>
          </p:cNvPicPr>
          <p:nvPr/>
        </p:nvPicPr>
        <p:blipFill>
          <a:blip r:embed="rId19"/>
          <a:stretch>
            <a:fillRect/>
          </a:stretch>
        </p:blipFill>
        <p:spPr>
          <a:xfrm>
            <a:off x="13101474" y="11727322"/>
            <a:ext cx="3476625" cy="2106725"/>
          </a:xfrm>
          <a:prstGeom prst="rect">
            <a:avLst/>
          </a:prstGeom>
        </p:spPr>
      </p:pic>
      <p:sp>
        <p:nvSpPr>
          <p:cNvPr id="86" name="TextBox 85">
            <a:extLst>
              <a:ext uri="{FF2B5EF4-FFF2-40B4-BE49-F238E27FC236}">
                <a16:creationId xmlns:a16="http://schemas.microsoft.com/office/drawing/2014/main" id="{81DCC778-37D7-4949-9CE5-C3F02A5054A5}"/>
              </a:ext>
            </a:extLst>
          </p:cNvPr>
          <p:cNvSpPr txBox="1"/>
          <p:nvPr/>
        </p:nvSpPr>
        <p:spPr>
          <a:xfrm>
            <a:off x="10363762" y="11766088"/>
            <a:ext cx="2082929" cy="246221"/>
          </a:xfrm>
          <a:prstGeom prst="rect">
            <a:avLst/>
          </a:prstGeom>
          <a:solidFill>
            <a:schemeClr val="bg1"/>
          </a:solidFill>
        </p:spPr>
        <p:txBody>
          <a:bodyPr wrap="square" rtlCol="0">
            <a:spAutoFit/>
          </a:bodyPr>
          <a:lstStyle/>
          <a:p>
            <a:r>
              <a:rPr lang="en-US" sz="1000" dirty="0">
                <a:latin typeface="Abadi" panose="020B0604020202020204" pitchFamily="34" charset="0"/>
              </a:rPr>
              <a:t>Training with Huber loss</a:t>
            </a:r>
          </a:p>
        </p:txBody>
      </p:sp>
      <p:sp>
        <p:nvSpPr>
          <p:cNvPr id="95" name="TextBox 94">
            <a:extLst>
              <a:ext uri="{FF2B5EF4-FFF2-40B4-BE49-F238E27FC236}">
                <a16:creationId xmlns:a16="http://schemas.microsoft.com/office/drawing/2014/main" id="{98254BE0-38B0-4CB7-8F88-DD9DA818AEEE}"/>
              </a:ext>
            </a:extLst>
          </p:cNvPr>
          <p:cNvSpPr txBox="1"/>
          <p:nvPr/>
        </p:nvSpPr>
        <p:spPr>
          <a:xfrm>
            <a:off x="14174893" y="11556268"/>
            <a:ext cx="2082929" cy="246221"/>
          </a:xfrm>
          <a:prstGeom prst="rect">
            <a:avLst/>
          </a:prstGeom>
          <a:solidFill>
            <a:schemeClr val="bg1"/>
          </a:solidFill>
        </p:spPr>
        <p:txBody>
          <a:bodyPr wrap="square" rtlCol="0">
            <a:spAutoFit/>
          </a:bodyPr>
          <a:lstStyle/>
          <a:p>
            <a:r>
              <a:rPr lang="en-US" sz="1000" dirty="0">
                <a:latin typeface="Abadi" panose="020B0604020202020204" pitchFamily="34" charset="0"/>
              </a:rPr>
              <a:t>Training with Shrug loss</a:t>
            </a:r>
          </a:p>
        </p:txBody>
      </p:sp>
      <p:pic>
        <p:nvPicPr>
          <p:cNvPr id="90" name="Picture 89" descr="A screenshot of a cell phone&#10;&#10;Description automatically generated">
            <a:extLst>
              <a:ext uri="{FF2B5EF4-FFF2-40B4-BE49-F238E27FC236}">
                <a16:creationId xmlns:a16="http://schemas.microsoft.com/office/drawing/2014/main" id="{C9310218-885F-4D86-9653-C1AE4A308712}"/>
              </a:ext>
            </a:extLst>
          </p:cNvPr>
          <p:cNvPicPr>
            <a:picLocks noChangeAspect="1"/>
          </p:cNvPicPr>
          <p:nvPr/>
        </p:nvPicPr>
        <p:blipFill>
          <a:blip r:embed="rId20"/>
          <a:stretch>
            <a:fillRect/>
          </a:stretch>
        </p:blipFill>
        <p:spPr>
          <a:xfrm>
            <a:off x="18010374" y="8387948"/>
            <a:ext cx="4858628" cy="3340770"/>
          </a:xfrm>
          <a:prstGeom prst="rect">
            <a:avLst/>
          </a:prstGeom>
        </p:spPr>
      </p:pic>
      <p:sp>
        <p:nvSpPr>
          <p:cNvPr id="96" name="TextBox 95">
            <a:extLst>
              <a:ext uri="{FF2B5EF4-FFF2-40B4-BE49-F238E27FC236}">
                <a16:creationId xmlns:a16="http://schemas.microsoft.com/office/drawing/2014/main" id="{F1606ED3-C0B3-4409-9400-2CCC97A54164}"/>
              </a:ext>
            </a:extLst>
          </p:cNvPr>
          <p:cNvSpPr txBox="1"/>
          <p:nvPr/>
        </p:nvSpPr>
        <p:spPr>
          <a:xfrm>
            <a:off x="22933544" y="3711714"/>
            <a:ext cx="4269856" cy="707886"/>
          </a:xfrm>
          <a:prstGeom prst="rect">
            <a:avLst/>
          </a:prstGeom>
          <a:noFill/>
        </p:spPr>
        <p:txBody>
          <a:bodyPr wrap="square" rtlCol="0">
            <a:spAutoFit/>
          </a:bodyPr>
          <a:lstStyle/>
          <a:p>
            <a:pPr algn="ctr"/>
            <a:r>
              <a:rPr lang="en-US" sz="2000" b="1" dirty="0"/>
              <a:t>Shrug loss reduces offset of predictions</a:t>
            </a:r>
          </a:p>
        </p:txBody>
      </p:sp>
      <p:graphicFrame>
        <p:nvGraphicFramePr>
          <p:cNvPr id="98" name="Table 97">
            <a:extLst>
              <a:ext uri="{FF2B5EF4-FFF2-40B4-BE49-F238E27FC236}">
                <a16:creationId xmlns:a16="http://schemas.microsoft.com/office/drawing/2014/main" id="{15484B0D-06C3-4D32-8B9D-A11BA112BA42}"/>
              </a:ext>
            </a:extLst>
          </p:cNvPr>
          <p:cNvGraphicFramePr>
            <a:graphicFrameLocks noGrp="1"/>
          </p:cNvGraphicFramePr>
          <p:nvPr>
            <p:extLst>
              <p:ext uri="{D42A27DB-BD31-4B8C-83A1-F6EECF244321}">
                <p14:modId xmlns:p14="http://schemas.microsoft.com/office/powerpoint/2010/main" val="1048748658"/>
              </p:ext>
            </p:extLst>
          </p:nvPr>
        </p:nvGraphicFramePr>
        <p:xfrm>
          <a:off x="22813140" y="9765931"/>
          <a:ext cx="4116870" cy="2075083"/>
        </p:xfrm>
        <a:graphic>
          <a:graphicData uri="http://schemas.openxmlformats.org/drawingml/2006/table">
            <a:tbl>
              <a:tblPr firstRow="1" bandRow="1">
                <a:tableStyleId>{21E4AEA4-8DFA-4A89-87EB-49C32662AFE0}</a:tableStyleId>
              </a:tblPr>
              <a:tblGrid>
                <a:gridCol w="1372290">
                  <a:extLst>
                    <a:ext uri="{9D8B030D-6E8A-4147-A177-3AD203B41FA5}">
                      <a16:colId xmlns:a16="http://schemas.microsoft.com/office/drawing/2014/main" val="4204864164"/>
                    </a:ext>
                  </a:extLst>
                </a:gridCol>
                <a:gridCol w="1372290">
                  <a:extLst>
                    <a:ext uri="{9D8B030D-6E8A-4147-A177-3AD203B41FA5}">
                      <a16:colId xmlns:a16="http://schemas.microsoft.com/office/drawing/2014/main" val="1853951887"/>
                    </a:ext>
                  </a:extLst>
                </a:gridCol>
                <a:gridCol w="1372290">
                  <a:extLst>
                    <a:ext uri="{9D8B030D-6E8A-4147-A177-3AD203B41FA5}">
                      <a16:colId xmlns:a16="http://schemas.microsoft.com/office/drawing/2014/main" val="2622670221"/>
                    </a:ext>
                  </a:extLst>
                </a:gridCol>
              </a:tblGrid>
              <a:tr h="640835">
                <a:tc>
                  <a:txBody>
                    <a:bodyPr/>
                    <a:lstStyle/>
                    <a:p>
                      <a:pPr algn="ctr"/>
                      <a:r>
                        <a:rPr lang="en-US" sz="1200" dirty="0">
                          <a:latin typeface="Helvetica" panose="020B0604020202020204" pitchFamily="34" charset="0"/>
                          <a:cs typeface="Helvetica" panose="020B0604020202020204" pitchFamily="34" charset="0"/>
                        </a:rPr>
                        <a:t>Loss Functions w/ FCN</a:t>
                      </a:r>
                    </a:p>
                  </a:txBody>
                  <a:tcPr/>
                </a:tc>
                <a:tc>
                  <a:txBody>
                    <a:bodyPr/>
                    <a:lstStyle/>
                    <a:p>
                      <a:pPr algn="ctr"/>
                      <a:r>
                        <a:rPr lang="en-US" sz="1200" dirty="0">
                          <a:latin typeface="Helvetica" panose="020B0604020202020204" pitchFamily="34" charset="0"/>
                          <a:cs typeface="Helvetica" panose="020B0604020202020204" pitchFamily="34" charset="0"/>
                        </a:rPr>
                        <a:t>Train RMSE (Load Influx)</a:t>
                      </a:r>
                    </a:p>
                  </a:txBody>
                  <a:tcPr/>
                </a:tc>
                <a:tc>
                  <a:txBody>
                    <a:bodyPr/>
                    <a:lstStyle/>
                    <a:p>
                      <a:pPr algn="ctr"/>
                      <a:r>
                        <a:rPr lang="en-US" sz="1200" dirty="0">
                          <a:latin typeface="Helvetica" panose="020B0604020202020204" pitchFamily="34" charset="0"/>
                          <a:cs typeface="Helvetica" panose="020B0604020202020204" pitchFamily="34" charset="0"/>
                        </a:rPr>
                        <a:t>Test RMSE (Load Influx)</a:t>
                      </a:r>
                    </a:p>
                  </a:txBody>
                  <a:tcPr/>
                </a:tc>
                <a:extLst>
                  <a:ext uri="{0D108BD9-81ED-4DB2-BD59-A6C34878D82A}">
                    <a16:rowId xmlns:a16="http://schemas.microsoft.com/office/drawing/2014/main" val="2982593234"/>
                  </a:ext>
                </a:extLst>
              </a:tr>
              <a:tr h="305159">
                <a:tc>
                  <a:txBody>
                    <a:bodyPr/>
                    <a:lstStyle/>
                    <a:p>
                      <a:pPr marL="0" marR="0" lvl="0" indent="0" algn="ctr" defTabSz="1363301" rtl="0" eaLnBrk="1" fontAlgn="auto" latinLnBrk="0" hangingPunct="1">
                        <a:lnSpc>
                          <a:spcPct val="100000"/>
                        </a:lnSpc>
                        <a:spcBef>
                          <a:spcPts val="0"/>
                        </a:spcBef>
                        <a:spcAft>
                          <a:spcPts val="0"/>
                        </a:spcAft>
                        <a:buClrTx/>
                        <a:buSzTx/>
                        <a:buFontTx/>
                        <a:buNone/>
                        <a:tabLst/>
                        <a:defRPr/>
                      </a:pPr>
                      <a:r>
                        <a:rPr lang="en-US" sz="1400" dirty="0">
                          <a:latin typeface="Helvetica" panose="020B0604020202020204" pitchFamily="34" charset="0"/>
                          <a:cs typeface="Helvetica" panose="020B0604020202020204" pitchFamily="34" charset="0"/>
                        </a:rPr>
                        <a:t>MSE</a:t>
                      </a:r>
                    </a:p>
                  </a:txBody>
                  <a:tcPr/>
                </a:tc>
                <a:tc>
                  <a:txBody>
                    <a:bodyPr/>
                    <a:lstStyle/>
                    <a:p>
                      <a:pPr algn="ctr"/>
                      <a:r>
                        <a:rPr lang="en-US" sz="1400" dirty="0"/>
                        <a:t>41.1</a:t>
                      </a:r>
                    </a:p>
                  </a:txBody>
                  <a:tcPr/>
                </a:tc>
                <a:tc>
                  <a:txBody>
                    <a:bodyPr/>
                    <a:lstStyle/>
                    <a:p>
                      <a:pPr algn="ctr"/>
                      <a:r>
                        <a:rPr lang="en-US" sz="1400" dirty="0">
                          <a:latin typeface="Helvetica" panose="020B0604020202020204" pitchFamily="34" charset="0"/>
                          <a:cs typeface="Helvetica" panose="020B0604020202020204" pitchFamily="34" charset="0"/>
                        </a:rPr>
                        <a:t>78.1</a:t>
                      </a:r>
                      <a:endParaRPr lang="en-US" sz="1400" dirty="0"/>
                    </a:p>
                  </a:txBody>
                  <a:tcPr/>
                </a:tc>
                <a:extLst>
                  <a:ext uri="{0D108BD9-81ED-4DB2-BD59-A6C34878D82A}">
                    <a16:rowId xmlns:a16="http://schemas.microsoft.com/office/drawing/2014/main" val="1253262552"/>
                  </a:ext>
                </a:extLst>
              </a:tr>
              <a:tr h="305159">
                <a:tc>
                  <a:txBody>
                    <a:bodyPr/>
                    <a:lstStyle/>
                    <a:p>
                      <a:pPr marL="0" marR="0" lvl="0" indent="0" algn="ctr" defTabSz="1363301" rtl="0" eaLnBrk="1" fontAlgn="auto" latinLnBrk="0" hangingPunct="1">
                        <a:lnSpc>
                          <a:spcPct val="100000"/>
                        </a:lnSpc>
                        <a:spcBef>
                          <a:spcPts val="0"/>
                        </a:spcBef>
                        <a:spcAft>
                          <a:spcPts val="0"/>
                        </a:spcAft>
                        <a:buClrTx/>
                        <a:buSzTx/>
                        <a:buFontTx/>
                        <a:buNone/>
                        <a:tabLst/>
                        <a:defRPr/>
                      </a:pPr>
                      <a:r>
                        <a:rPr lang="en-US" sz="1400" dirty="0">
                          <a:latin typeface="Helvetica" panose="020B0604020202020204" pitchFamily="34" charset="0"/>
                          <a:cs typeface="Helvetica" panose="020B0604020202020204" pitchFamily="34" charset="0"/>
                        </a:rPr>
                        <a:t>MAE</a:t>
                      </a:r>
                    </a:p>
                  </a:txBody>
                  <a:tcPr/>
                </a:tc>
                <a:tc>
                  <a:txBody>
                    <a:bodyPr/>
                    <a:lstStyle/>
                    <a:p>
                      <a:pPr algn="ctr"/>
                      <a:r>
                        <a:rPr lang="en-US" sz="1400" dirty="0"/>
                        <a:t>41.2</a:t>
                      </a:r>
                    </a:p>
                  </a:txBody>
                  <a:tcPr/>
                </a:tc>
                <a:tc>
                  <a:txBody>
                    <a:bodyPr/>
                    <a:lstStyle/>
                    <a:p>
                      <a:pPr algn="ctr"/>
                      <a:r>
                        <a:rPr lang="en-US" sz="1400" dirty="0"/>
                        <a:t>72.5</a:t>
                      </a:r>
                    </a:p>
                  </a:txBody>
                  <a:tcPr/>
                </a:tc>
                <a:extLst>
                  <a:ext uri="{0D108BD9-81ED-4DB2-BD59-A6C34878D82A}">
                    <a16:rowId xmlns:a16="http://schemas.microsoft.com/office/drawing/2014/main" val="1763844180"/>
                  </a:ext>
                </a:extLst>
              </a:tr>
              <a:tr h="305159">
                <a:tc>
                  <a:txBody>
                    <a:bodyPr/>
                    <a:lstStyle/>
                    <a:p>
                      <a:pPr marL="0" marR="0" lvl="0" indent="0" algn="ctr" defTabSz="1363301" rtl="0" eaLnBrk="1" fontAlgn="auto" latinLnBrk="0" hangingPunct="1">
                        <a:lnSpc>
                          <a:spcPct val="100000"/>
                        </a:lnSpc>
                        <a:spcBef>
                          <a:spcPts val="0"/>
                        </a:spcBef>
                        <a:spcAft>
                          <a:spcPts val="0"/>
                        </a:spcAft>
                        <a:buClrTx/>
                        <a:buSzTx/>
                        <a:buFontTx/>
                        <a:buNone/>
                        <a:tabLst/>
                        <a:defRPr/>
                      </a:pPr>
                      <a:r>
                        <a:rPr lang="en-US" sz="1400" dirty="0">
                          <a:latin typeface="Helvetica" panose="020B0604020202020204" pitchFamily="34" charset="0"/>
                          <a:cs typeface="Helvetica" panose="020B0604020202020204" pitchFamily="34" charset="0"/>
                        </a:rPr>
                        <a:t>Huber (</a:t>
                      </a:r>
                      <a:r>
                        <a:rPr lang="en-US" sz="1400" b="0" i="0" kern="1200" dirty="0">
                          <a:solidFill>
                            <a:schemeClr val="dk1"/>
                          </a:solidFill>
                          <a:effectLst/>
                          <a:latin typeface="+mn-lt"/>
                          <a:ea typeface="+mn-ea"/>
                          <a:cs typeface="+mn-cs"/>
                        </a:rPr>
                        <a:t>𝛿 = 1)</a:t>
                      </a:r>
                      <a:endParaRPr lang="en-US" sz="1400" b="0" dirty="0">
                        <a:latin typeface="Helvetica" panose="020B0604020202020204" pitchFamily="34" charset="0"/>
                        <a:cs typeface="Helvetica" panose="020B0604020202020204" pitchFamily="34" charset="0"/>
                      </a:endParaRPr>
                    </a:p>
                  </a:txBody>
                  <a:tcPr/>
                </a:tc>
                <a:tc>
                  <a:txBody>
                    <a:bodyPr/>
                    <a:lstStyle/>
                    <a:p>
                      <a:pPr algn="ctr"/>
                      <a:r>
                        <a:rPr lang="en-US" sz="1400" dirty="0"/>
                        <a:t>41.2</a:t>
                      </a:r>
                    </a:p>
                  </a:txBody>
                  <a:tcPr/>
                </a:tc>
                <a:tc>
                  <a:txBody>
                    <a:bodyPr/>
                    <a:lstStyle/>
                    <a:p>
                      <a:pPr algn="ctr"/>
                      <a:r>
                        <a:rPr lang="en-US" sz="1400" dirty="0"/>
                        <a:t>72,6</a:t>
                      </a:r>
                    </a:p>
                  </a:txBody>
                  <a:tcPr/>
                </a:tc>
                <a:extLst>
                  <a:ext uri="{0D108BD9-81ED-4DB2-BD59-A6C34878D82A}">
                    <a16:rowId xmlns:a16="http://schemas.microsoft.com/office/drawing/2014/main" val="2020394126"/>
                  </a:ext>
                </a:extLst>
              </a:tr>
              <a:tr h="518771">
                <a:tc>
                  <a:txBody>
                    <a:bodyPr/>
                    <a:lstStyle/>
                    <a:p>
                      <a:pPr marL="0" marR="0" lvl="0" indent="0" algn="ctr" defTabSz="1363301" rtl="0" eaLnBrk="1" fontAlgn="auto" latinLnBrk="0" hangingPunct="1">
                        <a:lnSpc>
                          <a:spcPct val="100000"/>
                        </a:lnSpc>
                        <a:spcBef>
                          <a:spcPts val="0"/>
                        </a:spcBef>
                        <a:spcAft>
                          <a:spcPts val="0"/>
                        </a:spcAft>
                        <a:buClrTx/>
                        <a:buSzTx/>
                        <a:buFontTx/>
                        <a:buNone/>
                        <a:tabLst/>
                        <a:defRPr/>
                      </a:pPr>
                      <a:r>
                        <a:rPr lang="en-US" sz="1400" b="1" dirty="0">
                          <a:latin typeface="Helvetica" panose="020B0604020202020204" pitchFamily="34" charset="0"/>
                          <a:cs typeface="Helvetica" panose="020B0604020202020204" pitchFamily="34" charset="0"/>
                        </a:rPr>
                        <a:t>Shrug (</a:t>
                      </a:r>
                      <a:r>
                        <a:rPr lang="en-US" sz="1400" b="1" i="0" kern="1200" dirty="0">
                          <a:solidFill>
                            <a:schemeClr val="dk1"/>
                          </a:solidFill>
                          <a:effectLst/>
                          <a:latin typeface="+mn-lt"/>
                          <a:ea typeface="+mn-ea"/>
                          <a:cs typeface="+mn-cs"/>
                        </a:rPr>
                        <a:t>𝛿 = 18)</a:t>
                      </a:r>
                      <a:endParaRPr lang="en-US" sz="1400" b="1" dirty="0">
                        <a:latin typeface="Helvetica" panose="020B0604020202020204" pitchFamily="34" charset="0"/>
                        <a:cs typeface="Helvetica" panose="020B0604020202020204" pitchFamily="34" charset="0"/>
                      </a:endParaRPr>
                    </a:p>
                  </a:txBody>
                  <a:tcPr/>
                </a:tc>
                <a:tc>
                  <a:txBody>
                    <a:bodyPr/>
                    <a:lstStyle/>
                    <a:p>
                      <a:pPr algn="ctr"/>
                      <a:r>
                        <a:rPr lang="en-US" sz="1400" b="1" dirty="0"/>
                        <a:t>44.6</a:t>
                      </a:r>
                    </a:p>
                  </a:txBody>
                  <a:tcPr/>
                </a:tc>
                <a:tc>
                  <a:txBody>
                    <a:bodyPr/>
                    <a:lstStyle/>
                    <a:p>
                      <a:pPr algn="ctr"/>
                      <a:r>
                        <a:rPr lang="en-US" sz="1400" b="1" dirty="0"/>
                        <a:t>62.7</a:t>
                      </a:r>
                    </a:p>
                  </a:txBody>
                  <a:tcPr/>
                </a:tc>
                <a:extLst>
                  <a:ext uri="{0D108BD9-81ED-4DB2-BD59-A6C34878D82A}">
                    <a16:rowId xmlns:a16="http://schemas.microsoft.com/office/drawing/2014/main" val="4102079814"/>
                  </a:ext>
                </a:extLst>
              </a:tr>
            </a:tbl>
          </a:graphicData>
        </a:graphic>
      </p:graphicFrame>
      <p:graphicFrame>
        <p:nvGraphicFramePr>
          <p:cNvPr id="100" name="Table 99">
            <a:extLst>
              <a:ext uri="{FF2B5EF4-FFF2-40B4-BE49-F238E27FC236}">
                <a16:creationId xmlns:a16="http://schemas.microsoft.com/office/drawing/2014/main" id="{CAFFFC46-7DBE-456A-81AF-D958C7A7C085}"/>
              </a:ext>
            </a:extLst>
          </p:cNvPr>
          <p:cNvGraphicFramePr>
            <a:graphicFrameLocks noGrp="1"/>
          </p:cNvGraphicFramePr>
          <p:nvPr>
            <p:extLst>
              <p:ext uri="{D42A27DB-BD31-4B8C-83A1-F6EECF244321}">
                <p14:modId xmlns:p14="http://schemas.microsoft.com/office/powerpoint/2010/main" val="3136684233"/>
              </p:ext>
            </p:extLst>
          </p:nvPr>
        </p:nvGraphicFramePr>
        <p:xfrm>
          <a:off x="18415267" y="7644360"/>
          <a:ext cx="4182718" cy="893502"/>
        </p:xfrm>
        <a:graphic>
          <a:graphicData uri="http://schemas.openxmlformats.org/drawingml/2006/table">
            <a:tbl>
              <a:tblPr firstRow="1" bandRow="1">
                <a:tableStyleId>{21E4AEA4-8DFA-4A89-87EB-49C32662AFE0}</a:tableStyleId>
              </a:tblPr>
              <a:tblGrid>
                <a:gridCol w="2091359">
                  <a:extLst>
                    <a:ext uri="{9D8B030D-6E8A-4147-A177-3AD203B41FA5}">
                      <a16:colId xmlns:a16="http://schemas.microsoft.com/office/drawing/2014/main" val="4204864164"/>
                    </a:ext>
                  </a:extLst>
                </a:gridCol>
                <a:gridCol w="2091359">
                  <a:extLst>
                    <a:ext uri="{9D8B030D-6E8A-4147-A177-3AD203B41FA5}">
                      <a16:colId xmlns:a16="http://schemas.microsoft.com/office/drawing/2014/main" val="2622670221"/>
                    </a:ext>
                  </a:extLst>
                </a:gridCol>
              </a:tblGrid>
              <a:tr h="588702">
                <a:tc>
                  <a:txBody>
                    <a:bodyPr/>
                    <a:lstStyle/>
                    <a:p>
                      <a:r>
                        <a:rPr lang="en-US" sz="1200" dirty="0">
                          <a:latin typeface="Helvetica" panose="020B0604020202020204" pitchFamily="34" charset="0"/>
                          <a:cs typeface="Helvetica" panose="020B0604020202020204" pitchFamily="34" charset="0"/>
                        </a:rPr>
                        <a:t>Cosine similarity, actual schedule</a:t>
                      </a:r>
                    </a:p>
                  </a:txBody>
                  <a:tcPr/>
                </a:tc>
                <a:tc>
                  <a:txBody>
                    <a:bodyPr/>
                    <a:lstStyle/>
                    <a:p>
                      <a:r>
                        <a:rPr lang="en-US" sz="1200" dirty="0">
                          <a:latin typeface="Helvetica" panose="020B0604020202020204" pitchFamily="34" charset="0"/>
                          <a:cs typeface="Helvetica" panose="020B0604020202020204" pitchFamily="34" charset="0"/>
                        </a:rPr>
                        <a:t>Cosine similarity, optimized schedule</a:t>
                      </a:r>
                    </a:p>
                  </a:txBody>
                  <a:tcPr/>
                </a:tc>
                <a:extLst>
                  <a:ext uri="{0D108BD9-81ED-4DB2-BD59-A6C34878D82A}">
                    <a16:rowId xmlns:a16="http://schemas.microsoft.com/office/drawing/2014/main" val="2982593234"/>
                  </a:ext>
                </a:extLst>
              </a:tr>
              <a:tr h="218038">
                <a:tc>
                  <a:txBody>
                    <a:bodyPr/>
                    <a:lstStyle/>
                    <a:p>
                      <a:pPr marL="0" marR="0" lvl="0" indent="0" algn="l" defTabSz="1363301" rtl="0" eaLnBrk="1" fontAlgn="auto" latinLnBrk="0" hangingPunct="1">
                        <a:lnSpc>
                          <a:spcPct val="100000"/>
                        </a:lnSpc>
                        <a:spcBef>
                          <a:spcPts val="0"/>
                        </a:spcBef>
                        <a:spcAft>
                          <a:spcPts val="0"/>
                        </a:spcAft>
                        <a:buClrTx/>
                        <a:buSzTx/>
                        <a:buFontTx/>
                        <a:buNone/>
                        <a:tabLst/>
                        <a:defRPr/>
                      </a:pPr>
                      <a:r>
                        <a:rPr lang="en-US" sz="1400" dirty="0">
                          <a:latin typeface="Helvetica" panose="020B0604020202020204" pitchFamily="34" charset="0"/>
                          <a:cs typeface="Helvetica" panose="020B0604020202020204" pitchFamily="34" charset="0"/>
                        </a:rPr>
                        <a:t>0.794</a:t>
                      </a:r>
                    </a:p>
                  </a:txBody>
                  <a:tcPr/>
                </a:tc>
                <a:tc>
                  <a:txBody>
                    <a:bodyPr/>
                    <a:lstStyle/>
                    <a:p>
                      <a:r>
                        <a:rPr lang="en-US" sz="1400" dirty="0">
                          <a:latin typeface="Helvetica" panose="020B0604020202020204" pitchFamily="34" charset="0"/>
                          <a:cs typeface="Helvetica" panose="020B0604020202020204" pitchFamily="34" charset="0"/>
                        </a:rPr>
                        <a:t>0.789</a:t>
                      </a:r>
                      <a:endParaRPr lang="en-US" sz="1400" dirty="0"/>
                    </a:p>
                  </a:txBody>
                  <a:tcPr/>
                </a:tc>
                <a:extLst>
                  <a:ext uri="{0D108BD9-81ED-4DB2-BD59-A6C34878D82A}">
                    <a16:rowId xmlns:a16="http://schemas.microsoft.com/office/drawing/2014/main" val="1253262552"/>
                  </a:ext>
                </a:extLst>
              </a:tr>
            </a:tbl>
          </a:graphicData>
        </a:graphic>
      </p:graphicFrame>
    </p:spTree>
    <p:extLst>
      <p:ext uri="{BB962C8B-B14F-4D97-AF65-F5344CB8AC3E}">
        <p14:creationId xmlns:p14="http://schemas.microsoft.com/office/powerpoint/2010/main" val="1652784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44450">
          <a:solidFill>
            <a:schemeClr val="tx1"/>
          </a:solidFill>
          <a:tailEnd type="arrow"/>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59195</TotalTime>
  <Words>821</Words>
  <Application>Microsoft Macintosh PowerPoint</Application>
  <PresentationFormat>Custom</PresentationFormat>
  <Paragraphs>146</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Abadi</vt:lpstr>
      <vt:lpstr>Arial</vt:lpstr>
      <vt:lpstr>Calibri</vt:lpstr>
      <vt:lpstr>Cambria Math</vt:lpstr>
      <vt:lpstr>Garamond</vt:lpstr>
      <vt:lpstr>Helvetica</vt:lpstr>
      <vt:lpstr>Helvetica Light</vt:lpstr>
      <vt:lpstr>Office Theme</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Microsoft Office User</cp:lastModifiedBy>
  <cp:revision>836</cp:revision>
  <cp:lastPrinted>2018-12-04T06:57:58Z</cp:lastPrinted>
  <dcterms:created xsi:type="dcterms:W3CDTF">2014-03-26T18:56:18Z</dcterms:created>
  <dcterms:modified xsi:type="dcterms:W3CDTF">2018-12-11T05:57:46Z</dcterms:modified>
</cp:coreProperties>
</file>